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56" r:id="rId2"/>
    <p:sldId id="459" r:id="rId3"/>
    <p:sldId id="451" r:id="rId4"/>
    <p:sldId id="410" r:id="rId5"/>
    <p:sldId id="411" r:id="rId6"/>
    <p:sldId id="412" r:id="rId7"/>
    <p:sldId id="413" r:id="rId8"/>
    <p:sldId id="414" r:id="rId9"/>
    <p:sldId id="415" r:id="rId10"/>
    <p:sldId id="416" r:id="rId11"/>
    <p:sldId id="452" r:id="rId12"/>
    <p:sldId id="418" r:id="rId13"/>
    <p:sldId id="419" r:id="rId14"/>
    <p:sldId id="420" r:id="rId15"/>
    <p:sldId id="421" r:id="rId16"/>
    <p:sldId id="422" r:id="rId17"/>
    <p:sldId id="453" r:id="rId18"/>
    <p:sldId id="454" r:id="rId19"/>
    <p:sldId id="455" r:id="rId20"/>
    <p:sldId id="456" r:id="rId21"/>
    <p:sldId id="457" r:id="rId22"/>
    <p:sldId id="423" r:id="rId23"/>
    <p:sldId id="424" r:id="rId24"/>
    <p:sldId id="425" r:id="rId25"/>
    <p:sldId id="426" r:id="rId26"/>
    <p:sldId id="458" r:id="rId27"/>
    <p:sldId id="427" r:id="rId28"/>
    <p:sldId id="428" r:id="rId29"/>
    <p:sldId id="429" r:id="rId30"/>
    <p:sldId id="430" r:id="rId31"/>
    <p:sldId id="431" r:id="rId32"/>
    <p:sldId id="432" r:id="rId33"/>
    <p:sldId id="433" r:id="rId34"/>
    <p:sldId id="434" r:id="rId35"/>
    <p:sldId id="450" r:id="rId36"/>
    <p:sldId id="460" r:id="rId37"/>
    <p:sldId id="461" r:id="rId38"/>
    <p:sldId id="468" r:id="rId39"/>
    <p:sldId id="463" r:id="rId40"/>
    <p:sldId id="471" r:id="rId41"/>
    <p:sldId id="469" r:id="rId42"/>
    <p:sldId id="470" r:id="rId43"/>
    <p:sldId id="467" r:id="rId44"/>
    <p:sldId id="435" r:id="rId45"/>
    <p:sldId id="436" r:id="rId46"/>
    <p:sldId id="437" r:id="rId47"/>
    <p:sldId id="438" r:id="rId48"/>
    <p:sldId id="439" r:id="rId49"/>
    <p:sldId id="440" r:id="rId50"/>
    <p:sldId id="351"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03" autoAdjust="0"/>
    <p:restoredTop sz="86050" autoAdjust="0"/>
  </p:normalViewPr>
  <p:slideViewPr>
    <p:cSldViewPr>
      <p:cViewPr>
        <p:scale>
          <a:sx n="81" d="100"/>
          <a:sy n="81" d="100"/>
        </p:scale>
        <p:origin x="-1208" y="-123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2" d="100"/>
        <a:sy n="102" d="100"/>
      </p:scale>
      <p:origin x="0" y="85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688150-A1C9-494A-8EBF-D0F18DB06759}" type="datetimeFigureOut">
              <a:rPr lang="en-US" smtClean="0"/>
              <a:t>08/09/15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F202EF-642E-694B-97E5-3C9E54F095C3}" type="slidenum">
              <a:rPr lang="en-US" smtClean="0"/>
              <a:t>‹#›</a:t>
            </a:fld>
            <a:endParaRPr lang="en-US"/>
          </a:p>
        </p:txBody>
      </p:sp>
    </p:spTree>
    <p:extLst>
      <p:ext uri="{BB962C8B-B14F-4D97-AF65-F5344CB8AC3E}">
        <p14:creationId xmlns:p14="http://schemas.microsoft.com/office/powerpoint/2010/main" val="935149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94F3D-C419-4FAD-834A-822D13520759}" type="datetimeFigureOut">
              <a:rPr lang="en-US" smtClean="0"/>
              <a:t>08/09/15</a:t>
            </a:fld>
            <a:endParaRPr lang="en-US"/>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58EBC1-E45D-4B18-AB9C-FF9314368D83}" type="slidenum">
              <a:rPr lang="en-US" smtClean="0"/>
              <a:t>‹#›</a:t>
            </a:fld>
            <a:endParaRPr lang="en-US"/>
          </a:p>
        </p:txBody>
      </p:sp>
    </p:spTree>
    <p:extLst>
      <p:ext uri="{BB962C8B-B14F-4D97-AF65-F5344CB8AC3E}">
        <p14:creationId xmlns:p14="http://schemas.microsoft.com/office/powerpoint/2010/main" val="165332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Domänkunskap</a:t>
            </a:r>
            <a:endParaRPr lang="sv-SE" dirty="0"/>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a:t>
            </a:fld>
            <a:endParaRPr lang="en-US"/>
          </a:p>
        </p:txBody>
      </p:sp>
    </p:spTree>
    <p:extLst>
      <p:ext uri="{BB962C8B-B14F-4D97-AF65-F5344CB8AC3E}">
        <p14:creationId xmlns:p14="http://schemas.microsoft.com/office/powerpoint/2010/main" val="2754198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p:spPr>
      </p:sp>
      <p:sp>
        <p:nvSpPr>
          <p:cNvPr id="83971" name="Rectangle 3"/>
          <p:cNvSpPr>
            <a:spLocks noGrp="1"/>
          </p:cNvSpPr>
          <p:nvPr>
            <p:ph type="body" idx="1"/>
          </p:nvPr>
        </p:nvSpPr>
        <p:spPr bwMode="auto">
          <a:noFill/>
        </p:spPr>
        <p:txBody>
          <a:bodyPr wrap="square" numCol="1" anchor="t" anchorCtr="0" compatLnSpc="1">
            <a:prstTxWarp prst="textNoShape">
              <a:avLst/>
            </a:prstTxWarp>
          </a:bodyPr>
          <a:lstStyle/>
          <a:p>
            <a:r>
              <a:rPr lang="sv-SE" dirty="0" smtClean="0"/>
              <a:t>Har ni provat?</a:t>
            </a:r>
          </a:p>
          <a:p>
            <a:r>
              <a:rPr lang="sv-SE" dirty="0" smtClean="0"/>
              <a:t>Vad</a:t>
            </a:r>
            <a:r>
              <a:rPr lang="sv-SE" baseline="0" dirty="0" smtClean="0"/>
              <a:t> kännetecknar denna process?</a:t>
            </a:r>
            <a:endParaRPr lang="sv-SE" dirty="0" smtClean="0"/>
          </a:p>
          <a:p>
            <a:r>
              <a:rPr lang="sv-SE" dirty="0" smtClean="0"/>
              <a:t>Visa film från hur man jobbar med </a:t>
            </a:r>
            <a:r>
              <a:rPr lang="sv-SE" dirty="0" err="1" smtClean="0"/>
              <a:t>brain</a:t>
            </a:r>
            <a:r>
              <a:rPr lang="sv-SE" dirty="0" smtClean="0"/>
              <a:t> </a:t>
            </a:r>
            <a:r>
              <a:rPr lang="sv-SE" dirty="0" err="1" smtClean="0"/>
              <a:t>storming</a:t>
            </a:r>
            <a:r>
              <a:rPr lang="sv-SE" dirty="0" smtClean="0"/>
              <a:t> inom Google </a:t>
            </a:r>
            <a:r>
              <a:rPr lang="sv-SE" dirty="0" err="1" smtClean="0"/>
              <a:t>Maps</a:t>
            </a:r>
            <a:r>
              <a:rPr lang="sv-SE" dirty="0" smtClean="0"/>
              <a:t>-teamet</a:t>
            </a:r>
          </a:p>
          <a:p>
            <a:r>
              <a:rPr lang="sv-SE" dirty="0" smtClean="0"/>
              <a:t>https://www.youtube.com/watch?v=VzMPV3YEI_8</a:t>
            </a:r>
          </a:p>
          <a:p>
            <a:endParaRPr lang="sv-SE" dirty="0" smtClean="0"/>
          </a:p>
        </p:txBody>
      </p:sp>
    </p:spTree>
    <p:extLst>
      <p:ext uri="{BB962C8B-B14F-4D97-AF65-F5344CB8AC3E}">
        <p14:creationId xmlns:p14="http://schemas.microsoft.com/office/powerpoint/2010/main" val="185024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24</a:t>
            </a:fld>
            <a:endParaRPr lang="en-US"/>
          </a:p>
        </p:txBody>
      </p:sp>
    </p:spTree>
    <p:extLst>
      <p:ext uri="{BB962C8B-B14F-4D97-AF65-F5344CB8AC3E}">
        <p14:creationId xmlns:p14="http://schemas.microsoft.com/office/powerpoint/2010/main" val="1804784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28</a:t>
            </a:fld>
            <a:endParaRPr lang="en-US"/>
          </a:p>
        </p:txBody>
      </p:sp>
    </p:spTree>
    <p:extLst>
      <p:ext uri="{BB962C8B-B14F-4D97-AF65-F5344CB8AC3E}">
        <p14:creationId xmlns:p14="http://schemas.microsoft.com/office/powerpoint/2010/main" val="167115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Man tror att man kan föreställa sig eller tänka ut det mesta, men man</a:t>
            </a:r>
            <a:r>
              <a:rPr lang="sv-SE" baseline="0" dirty="0" smtClean="0"/>
              <a:t> kan behöva testa och agera!</a:t>
            </a:r>
            <a:endParaRPr lang="sv-SE" dirty="0"/>
          </a:p>
        </p:txBody>
      </p:sp>
      <p:sp>
        <p:nvSpPr>
          <p:cNvPr id="4" name="Slide Number Placeholder 3"/>
          <p:cNvSpPr>
            <a:spLocks noGrp="1"/>
          </p:cNvSpPr>
          <p:nvPr>
            <p:ph type="sldNum" sz="quarter" idx="10"/>
          </p:nvPr>
        </p:nvSpPr>
        <p:spPr/>
        <p:txBody>
          <a:bodyPr/>
          <a:lstStyle/>
          <a:p>
            <a:fld id="{EC58EBC1-E45D-4B18-AB9C-FF9314368D83}" type="slidenum">
              <a:rPr lang="en-US" smtClean="0"/>
              <a:t>29</a:t>
            </a:fld>
            <a:endParaRPr lang="en-US"/>
          </a:p>
        </p:txBody>
      </p:sp>
    </p:spTree>
    <p:extLst>
      <p:ext uri="{BB962C8B-B14F-4D97-AF65-F5344CB8AC3E}">
        <p14:creationId xmlns:p14="http://schemas.microsoft.com/office/powerpoint/2010/main" val="212962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30</a:t>
            </a:fld>
            <a:endParaRPr lang="en-US"/>
          </a:p>
        </p:txBody>
      </p:sp>
    </p:spTree>
    <p:extLst>
      <p:ext uri="{BB962C8B-B14F-4D97-AF65-F5344CB8AC3E}">
        <p14:creationId xmlns:p14="http://schemas.microsoft.com/office/powerpoint/2010/main" val="215713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31</a:t>
            </a:fld>
            <a:endParaRPr lang="en-US"/>
          </a:p>
        </p:txBody>
      </p:sp>
    </p:spTree>
    <p:extLst>
      <p:ext uri="{BB962C8B-B14F-4D97-AF65-F5344CB8AC3E}">
        <p14:creationId xmlns:p14="http://schemas.microsoft.com/office/powerpoint/2010/main" val="252628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32</a:t>
            </a:fld>
            <a:endParaRPr lang="en-US"/>
          </a:p>
        </p:txBody>
      </p:sp>
    </p:spTree>
    <p:extLst>
      <p:ext uri="{BB962C8B-B14F-4D97-AF65-F5344CB8AC3E}">
        <p14:creationId xmlns:p14="http://schemas.microsoft.com/office/powerpoint/2010/main" val="306988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33</a:t>
            </a:fld>
            <a:endParaRPr lang="en-US"/>
          </a:p>
        </p:txBody>
      </p:sp>
    </p:spTree>
    <p:extLst>
      <p:ext uri="{BB962C8B-B14F-4D97-AF65-F5344CB8AC3E}">
        <p14:creationId xmlns:p14="http://schemas.microsoft.com/office/powerpoint/2010/main" val="3635221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34</a:t>
            </a:fld>
            <a:endParaRPr lang="en-US"/>
          </a:p>
        </p:txBody>
      </p:sp>
    </p:spTree>
    <p:extLst>
      <p:ext uri="{BB962C8B-B14F-4D97-AF65-F5344CB8AC3E}">
        <p14:creationId xmlns:p14="http://schemas.microsoft.com/office/powerpoint/2010/main" val="105315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36</a:t>
            </a:fld>
            <a:endParaRPr lang="en-US"/>
          </a:p>
        </p:txBody>
      </p:sp>
    </p:spTree>
    <p:extLst>
      <p:ext uri="{BB962C8B-B14F-4D97-AF65-F5344CB8AC3E}">
        <p14:creationId xmlns:p14="http://schemas.microsoft.com/office/powerpoint/2010/main" val="426311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58464" y="686474"/>
            <a:ext cx="4942606" cy="3428114"/>
          </a:xfrm>
        </p:spPr>
      </p:sp>
      <p:sp>
        <p:nvSpPr>
          <p:cNvPr id="3" name="Platshållare för anteckningar 2"/>
          <p:cNvSpPr>
            <a:spLocks noGrp="1"/>
          </p:cNvSpPr>
          <p:nvPr>
            <p:ph type="body" idx="1"/>
          </p:nvPr>
        </p:nvSpPr>
        <p:spPr/>
        <p:txBody>
          <a:bodyPr>
            <a:normAutofit lnSpcReduction="10000"/>
          </a:bodyPr>
          <a:lstStyle/>
          <a:p>
            <a:pPr marL="163930" indent="-163930">
              <a:buFont typeface="Arial" pitchFamily="34" charset="0"/>
              <a:buChar char="•"/>
            </a:pPr>
            <a:r>
              <a:rPr lang="sv-SE" dirty="0"/>
              <a:t>Kvantitativa metoder fokuserar mer på objektiva mätningar som går att ta fram statistik på. Kvalitativa metoder kan ge en mer beskrivande bild av ett forskningsresultat och är mycket användbara för att få information om aspekter som inte går att mäta med kvantitativa mått. </a:t>
            </a:r>
          </a:p>
          <a:p>
            <a:pPr marL="163930" indent="-163930">
              <a:buFont typeface="Arial" pitchFamily="34" charset="0"/>
              <a:buChar char="•"/>
            </a:pPr>
            <a:r>
              <a:rPr lang="sv-SE" dirty="0"/>
              <a:t>Empiriska/analytiska egenskaper refererar till hur verklighetsnära en studie görs. Utförs studien helt med teoretiska metoder av personer som är experter inom det teoretiska området snarare än av användare så är studien analytisk medan en studie utförd ”i verkligheten” av verkliga användare kallas empirisk. </a:t>
            </a:r>
          </a:p>
          <a:p>
            <a:pPr marL="163930" indent="-163930">
              <a:buFont typeface="Arial" pitchFamily="34" charset="0"/>
              <a:buChar char="•"/>
            </a:pPr>
            <a:r>
              <a:rPr lang="sv-SE" dirty="0"/>
              <a:t>Objektiva/subjektiva egenskaper refererar till hur data i studien är insamlad. Objektiva data är data som inte beaktar användarens/testaren egna upplevelser och åsikter utan beskriver uppmätta värden såsom puls eller antal gånger en användare utför en specifik uppgift. </a:t>
            </a:r>
          </a:p>
          <a:p>
            <a:pPr marL="163930" indent="-163930">
              <a:buFont typeface="Arial" pitchFamily="34" charset="0"/>
              <a:buChar char="•"/>
            </a:pPr>
            <a:r>
              <a:rPr lang="sv-SE" dirty="0"/>
              <a:t>Explorativa/validerande – explorativa är mer utforskande men ”mycket” ofärdigt (tidigt i en process) medan validerande är mer inriktat på att kontrollera att specifika funktioner gör det de är avsedda för och det användaren vill använda dem till…</a:t>
            </a:r>
          </a:p>
          <a:p>
            <a:pPr marL="163930" indent="-163930">
              <a:buFont typeface="Arial" pitchFamily="34" charset="0"/>
              <a:buChar char="•"/>
            </a:pPr>
            <a:r>
              <a:rPr lang="sv-SE" dirty="0"/>
              <a:t>Participativa egenskaper handlar om graden av användarmedverkan i genomförandet. I participativa metoder deltar användare aktivt och på lika villkor genom hela processen, medan det i andra änden av skalan, där användarna inte medverkar överhuvudtaget, kallas expertmetoder. </a:t>
            </a:r>
          </a:p>
          <a:p>
            <a:pPr marL="163930" indent="-163930">
              <a:buFont typeface="Arial" pitchFamily="34" charset="0"/>
              <a:buChar char="•"/>
            </a:pPr>
            <a:endParaRPr lang="sv-SE" dirty="0"/>
          </a:p>
          <a:p>
            <a:pPr marL="163930" indent="-163930">
              <a:buFont typeface="Arial" pitchFamily="34" charset="0"/>
              <a:buChar char="•"/>
            </a:pPr>
            <a:r>
              <a:rPr lang="sv-SE" dirty="0"/>
              <a:t>Ni kan komma att stöta på en massa olika grupperingar av dessa metoder…</a:t>
            </a:r>
          </a:p>
          <a:p>
            <a:pPr marL="163930" indent="-163930">
              <a:buFont typeface="Arial" pitchFamily="34" charset="0"/>
              <a:buChar char="•"/>
            </a:pPr>
            <a:r>
              <a:rPr lang="sv-SE" dirty="0"/>
              <a:t>Här kommer vi gå igenom några idag och så ska ni få testa på en-två stycken praktiskt</a:t>
            </a: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5</a:t>
            </a:fld>
            <a:endParaRPr lang="sv-SE" dirty="0"/>
          </a:p>
        </p:txBody>
      </p:sp>
    </p:spTree>
    <p:extLst>
      <p:ext uri="{BB962C8B-B14F-4D97-AF65-F5344CB8AC3E}">
        <p14:creationId xmlns:p14="http://schemas.microsoft.com/office/powerpoint/2010/main" val="1085090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37</a:t>
            </a:fld>
            <a:endParaRPr lang="en-US"/>
          </a:p>
        </p:txBody>
      </p:sp>
    </p:spTree>
    <p:extLst>
      <p:ext uri="{BB962C8B-B14F-4D97-AF65-F5344CB8AC3E}">
        <p14:creationId xmlns:p14="http://schemas.microsoft.com/office/powerpoint/2010/main" val="55366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39</a:t>
            </a:fld>
            <a:endParaRPr lang="en-US"/>
          </a:p>
        </p:txBody>
      </p:sp>
    </p:spTree>
    <p:extLst>
      <p:ext uri="{BB962C8B-B14F-4D97-AF65-F5344CB8AC3E}">
        <p14:creationId xmlns:p14="http://schemas.microsoft.com/office/powerpoint/2010/main" val="3984449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p:spPr>
      </p:sp>
      <p:sp>
        <p:nvSpPr>
          <p:cNvPr id="88067" name="Rectangle 3"/>
          <p:cNvSpPr>
            <a:spLocks noGrp="1"/>
          </p:cNvSpPr>
          <p:nvPr>
            <p:ph type="body" idx="1"/>
          </p:nvPr>
        </p:nvSpPr>
        <p:spPr bwMode="auto">
          <a:noFill/>
        </p:spPr>
        <p:txBody>
          <a:bodyPr wrap="square" numCol="1" anchor="t" anchorCtr="0" compatLnSpc="1">
            <a:prstTxWarp prst="textNoShape">
              <a:avLst/>
            </a:prstTxWarp>
          </a:bodyPr>
          <a:lstStyle/>
          <a:p>
            <a:r>
              <a:rPr lang="sv-SE" smtClean="0"/>
              <a:t>En konkret uppgift för studenterna</a:t>
            </a:r>
          </a:p>
        </p:txBody>
      </p:sp>
    </p:spTree>
    <p:extLst>
      <p:ext uri="{BB962C8B-B14F-4D97-AF65-F5344CB8AC3E}">
        <p14:creationId xmlns:p14="http://schemas.microsoft.com/office/powerpoint/2010/main" val="891476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44</a:t>
            </a:fld>
            <a:endParaRPr lang="en-US"/>
          </a:p>
        </p:txBody>
      </p:sp>
    </p:spTree>
    <p:extLst>
      <p:ext uri="{BB962C8B-B14F-4D97-AF65-F5344CB8AC3E}">
        <p14:creationId xmlns:p14="http://schemas.microsoft.com/office/powerpoint/2010/main" val="3290558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45</a:t>
            </a:fld>
            <a:endParaRPr lang="en-US"/>
          </a:p>
        </p:txBody>
      </p:sp>
    </p:spTree>
    <p:extLst>
      <p:ext uri="{BB962C8B-B14F-4D97-AF65-F5344CB8AC3E}">
        <p14:creationId xmlns:p14="http://schemas.microsoft.com/office/powerpoint/2010/main" val="11786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46</a:t>
            </a:fld>
            <a:endParaRPr lang="en-US"/>
          </a:p>
        </p:txBody>
      </p:sp>
    </p:spTree>
    <p:extLst>
      <p:ext uri="{BB962C8B-B14F-4D97-AF65-F5344CB8AC3E}">
        <p14:creationId xmlns:p14="http://schemas.microsoft.com/office/powerpoint/2010/main" val="3520943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47</a:t>
            </a:fld>
            <a:endParaRPr lang="en-US"/>
          </a:p>
        </p:txBody>
      </p:sp>
    </p:spTree>
    <p:extLst>
      <p:ext uri="{BB962C8B-B14F-4D97-AF65-F5344CB8AC3E}">
        <p14:creationId xmlns:p14="http://schemas.microsoft.com/office/powerpoint/2010/main" val="59197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noFill/>
        </p:spPr>
        <p:txBody>
          <a:bodyPr wrap="square" numCol="1" anchor="t" anchorCtr="0" compatLnSpc="1">
            <a:prstTxWarp prst="textNoShape">
              <a:avLst/>
            </a:prstTxWarp>
          </a:bodyPr>
          <a:lstStyle/>
          <a:p>
            <a:r>
              <a:rPr lang="sv-SE" smtClean="0"/>
              <a:t>Understryka att det handlar om stereotyper som kanske inte alltid är så politiskt korrekta...</a:t>
            </a:r>
          </a:p>
        </p:txBody>
      </p:sp>
    </p:spTree>
    <p:extLst>
      <p:ext uri="{BB962C8B-B14F-4D97-AF65-F5344CB8AC3E}">
        <p14:creationId xmlns:p14="http://schemas.microsoft.com/office/powerpoint/2010/main" val="1782627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49</a:t>
            </a:fld>
            <a:endParaRPr lang="en-US"/>
          </a:p>
        </p:txBody>
      </p:sp>
    </p:spTree>
    <p:extLst>
      <p:ext uri="{BB962C8B-B14F-4D97-AF65-F5344CB8AC3E}">
        <p14:creationId xmlns:p14="http://schemas.microsoft.com/office/powerpoint/2010/main" val="141671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1143000" y="685800"/>
            <a:ext cx="4573588" cy="3429000"/>
          </a:xfrm>
        </p:spPr>
      </p:sp>
      <p:sp>
        <p:nvSpPr>
          <p:cNvPr id="3" name="Platshållare för anteckningar 2"/>
          <p:cNvSpPr>
            <a:spLocks noGrp="1"/>
          </p:cNvSpPr>
          <p:nvPr>
            <p:ph type="body" idx="1"/>
          </p:nvPr>
        </p:nvSpPr>
        <p:spPr/>
        <p:txBody>
          <a:bodyPr/>
          <a:lstStyle/>
          <a:p>
            <a:pPr marL="163930" indent="-163930">
              <a:buFont typeface="Arial" pitchFamily="34" charset="0"/>
              <a:buChar char="•"/>
            </a:pPr>
            <a:endParaRPr lang="sv-SE" dirty="0"/>
          </a:p>
        </p:txBody>
      </p:sp>
      <p:sp>
        <p:nvSpPr>
          <p:cNvPr id="4" name="Platshållare för bildnummer 3"/>
          <p:cNvSpPr>
            <a:spLocks noGrp="1"/>
          </p:cNvSpPr>
          <p:nvPr>
            <p:ph type="sldNum" sz="quarter" idx="10"/>
          </p:nvPr>
        </p:nvSpPr>
        <p:spPr/>
        <p:txBody>
          <a:bodyPr/>
          <a:lstStyle/>
          <a:p>
            <a:fld id="{CC13FD4B-1391-7946-A8ED-18550D8B130B}" type="slidenum">
              <a:rPr lang="sv-SE" smtClean="0"/>
              <a:pPr/>
              <a:t>6</a:t>
            </a:fld>
            <a:endParaRPr lang="sv-SE" dirty="0"/>
          </a:p>
        </p:txBody>
      </p:sp>
    </p:spTree>
    <p:extLst>
      <p:ext uri="{BB962C8B-B14F-4D97-AF65-F5344CB8AC3E}">
        <p14:creationId xmlns:p14="http://schemas.microsoft.com/office/powerpoint/2010/main" val="108509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7</a:t>
            </a:fld>
            <a:endParaRPr lang="en-US"/>
          </a:p>
        </p:txBody>
      </p:sp>
    </p:spTree>
    <p:extLst>
      <p:ext uri="{BB962C8B-B14F-4D97-AF65-F5344CB8AC3E}">
        <p14:creationId xmlns:p14="http://schemas.microsoft.com/office/powerpoint/2010/main" val="293743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8</a:t>
            </a:fld>
            <a:endParaRPr lang="en-US"/>
          </a:p>
        </p:txBody>
      </p:sp>
    </p:spTree>
    <p:extLst>
      <p:ext uri="{BB962C8B-B14F-4D97-AF65-F5344CB8AC3E}">
        <p14:creationId xmlns:p14="http://schemas.microsoft.com/office/powerpoint/2010/main" val="3183943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9</a:t>
            </a:fld>
            <a:endParaRPr lang="en-US"/>
          </a:p>
        </p:txBody>
      </p:sp>
    </p:spTree>
    <p:extLst>
      <p:ext uri="{BB962C8B-B14F-4D97-AF65-F5344CB8AC3E}">
        <p14:creationId xmlns:p14="http://schemas.microsoft.com/office/powerpoint/2010/main" val="276319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58464" y="686474"/>
            <a:ext cx="4942606" cy="3428114"/>
          </a:xfrm>
        </p:spPr>
      </p:sp>
      <p:sp>
        <p:nvSpPr>
          <p:cNvPr id="3" name="Platshållare för anteckningar 2"/>
          <p:cNvSpPr>
            <a:spLocks noGrp="1"/>
          </p:cNvSpPr>
          <p:nvPr>
            <p:ph type="body" idx="1"/>
          </p:nvPr>
        </p:nvSpPr>
        <p:spPr/>
        <p:txBody>
          <a:bodyPr/>
          <a:lstStyle/>
          <a:p>
            <a:r>
              <a:rPr lang="sv-SE" dirty="0" smtClean="0"/>
              <a:t>Exempel från helt annat sammanhang… men visar på principen. Denna enkät</a:t>
            </a:r>
            <a:r>
              <a:rPr lang="sv-SE" baseline="0" dirty="0" smtClean="0"/>
              <a:t> gick ut till ca 4000 personer. Hur kan man använda resultatet på denna frågan?</a:t>
            </a:r>
          </a:p>
          <a:p>
            <a:pPr marL="163720" indent="-163720">
              <a:buFont typeface="Arial" charset="0"/>
              <a:buChar char="•"/>
            </a:pPr>
            <a:r>
              <a:rPr lang="sv-SE" baseline="0" dirty="0" smtClean="0"/>
              <a:t>Svarsalternativen matchar inte hur frågan är ställd</a:t>
            </a:r>
          </a:p>
          <a:p>
            <a:pPr marL="163720" indent="-163720">
              <a:buFont typeface="Arial" charset="0"/>
              <a:buChar char="•"/>
            </a:pPr>
            <a:r>
              <a:rPr lang="sv-SE" baseline="0" dirty="0" smtClean="0"/>
              <a:t>Vad betyder siffrorna? Ska jag betygsätta de jag var på? Är 1 bra eller dåligt?</a:t>
            </a:r>
          </a:p>
        </p:txBody>
      </p:sp>
      <p:sp>
        <p:nvSpPr>
          <p:cNvPr id="4" name="Platshållare för bildnummer 3"/>
          <p:cNvSpPr>
            <a:spLocks noGrp="1"/>
          </p:cNvSpPr>
          <p:nvPr>
            <p:ph type="sldNum" sz="quarter" idx="10"/>
          </p:nvPr>
        </p:nvSpPr>
        <p:spPr/>
        <p:txBody>
          <a:bodyPr/>
          <a:lstStyle/>
          <a:p>
            <a:fld id="{CC13FD4B-1391-7946-A8ED-18550D8B130B}" type="slidenum">
              <a:rPr lang="sv-SE" smtClean="0"/>
              <a:pPr/>
              <a:t>10</a:t>
            </a:fld>
            <a:endParaRPr lang="sv-SE" dirty="0"/>
          </a:p>
        </p:txBody>
      </p:sp>
    </p:spTree>
    <p:extLst>
      <p:ext uri="{BB962C8B-B14F-4D97-AF65-F5344CB8AC3E}">
        <p14:creationId xmlns:p14="http://schemas.microsoft.com/office/powerpoint/2010/main" val="425851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a:defRPr/>
            </a:pPr>
            <a:fld id="{B809EE1D-1E4C-4E61-A499-8C8F1394938A}" type="slidenum">
              <a:rPr lang="en-US" smtClean="0"/>
              <a:pPr>
                <a:defRPr/>
              </a:pPr>
              <a:t>12</a:t>
            </a:fld>
            <a:endParaRPr lang="en-US"/>
          </a:p>
        </p:txBody>
      </p:sp>
    </p:spTree>
    <p:extLst>
      <p:ext uri="{BB962C8B-B14F-4D97-AF65-F5344CB8AC3E}">
        <p14:creationId xmlns:p14="http://schemas.microsoft.com/office/powerpoint/2010/main" val="274299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Notera att det inte står ett enda ord om vad man exakt ska kunna göra med detta system! Det står inte ens</a:t>
            </a:r>
            <a:r>
              <a:rPr lang="sv-SE" baseline="0" dirty="0" smtClean="0"/>
              <a:t> vad systemet består i!</a:t>
            </a:r>
            <a:endParaRPr lang="sv-SE" dirty="0"/>
          </a:p>
        </p:txBody>
      </p:sp>
      <p:sp>
        <p:nvSpPr>
          <p:cNvPr id="4" name="Slide Number Placeholder 3"/>
          <p:cNvSpPr>
            <a:spLocks noGrp="1"/>
          </p:cNvSpPr>
          <p:nvPr>
            <p:ph type="sldNum" sz="quarter" idx="10"/>
          </p:nvPr>
        </p:nvSpPr>
        <p:spPr/>
        <p:txBody>
          <a:bodyPr/>
          <a:lstStyle/>
          <a:p>
            <a:fld id="{EC58EBC1-E45D-4B18-AB9C-FF9314368D83}" type="slidenum">
              <a:rPr lang="en-US" smtClean="0"/>
              <a:t>19</a:t>
            </a:fld>
            <a:endParaRPr lang="en-US"/>
          </a:p>
        </p:txBody>
      </p:sp>
    </p:spTree>
    <p:extLst>
      <p:ext uri="{BB962C8B-B14F-4D97-AF65-F5344CB8AC3E}">
        <p14:creationId xmlns:p14="http://schemas.microsoft.com/office/powerpoint/2010/main" val="397089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sida 1 rad rosa">
    <p:spTree>
      <p:nvGrpSpPr>
        <p:cNvPr id="1" name=""/>
        <p:cNvGrpSpPr/>
        <p:nvPr/>
      </p:nvGrpSpPr>
      <p:grpSpPr>
        <a:xfrm>
          <a:off x="0" y="0"/>
          <a:ext cx="0" cy="0"/>
          <a:chOff x="0" y="0"/>
          <a:chExt cx="0" cy="0"/>
        </a:xfrm>
      </p:grpSpPr>
      <p:pic>
        <p:nvPicPr>
          <p:cNvPr id="7" name="Picture 6" descr="bakgrund titel.jpg"/>
          <p:cNvPicPr>
            <a:picLocks noChangeAspect="1"/>
          </p:cNvPicPr>
          <p:nvPr userDrawn="1"/>
        </p:nvPicPr>
        <p:blipFill rotWithShape="1">
          <a:blip r:embed="rId2">
            <a:extLst>
              <a:ext uri="{28A0092B-C50C-407E-A947-70E740481C1C}">
                <a14:useLocalDpi xmlns:a14="http://schemas.microsoft.com/office/drawing/2010/main" val="0"/>
              </a:ext>
            </a:extLst>
          </a:blip>
          <a:srcRect l="2778" r="2778"/>
          <a:stretch/>
        </p:blipFill>
        <p:spPr>
          <a:xfrm>
            <a:off x="254000" y="215900"/>
            <a:ext cx="8636000" cy="6426200"/>
          </a:xfrm>
          <a:prstGeom prst="rect">
            <a:avLst/>
          </a:prstGeom>
        </p:spPr>
      </p:pic>
      <p:sp>
        <p:nvSpPr>
          <p:cNvPr id="11" name="Rektangel 10"/>
          <p:cNvSpPr/>
          <p:nvPr/>
        </p:nvSpPr>
        <p:spPr bwMode="auto">
          <a:xfrm>
            <a:off x="4860031" y="1519973"/>
            <a:ext cx="4114635" cy="128334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5004048" y="1527136"/>
            <a:ext cx="3810709" cy="716204"/>
          </a:xfrm>
        </p:spPr>
        <p:txBody>
          <a:bodyPr lIns="0" tIns="98182" rIns="0" bIns="83636"/>
          <a:lstStyle>
            <a:lvl1pPr>
              <a:defRPr sz="3600"/>
            </a:lvl1pPr>
          </a:lstStyle>
          <a:p>
            <a:r>
              <a:rPr lang="sv-SE" dirty="0" smtClean="0"/>
              <a:t>Enradig titelrubrik</a:t>
            </a:r>
            <a:endParaRPr lang="sv-SE" dirty="0"/>
          </a:p>
        </p:txBody>
      </p:sp>
      <p:sp>
        <p:nvSpPr>
          <p:cNvPr id="17" name="Underrubrik 2"/>
          <p:cNvSpPr>
            <a:spLocks noGrp="1"/>
          </p:cNvSpPr>
          <p:nvPr>
            <p:ph type="subTitle" idx="1" hasCustomPrompt="1"/>
          </p:nvPr>
        </p:nvSpPr>
        <p:spPr>
          <a:xfrm>
            <a:off x="5004048" y="2226623"/>
            <a:ext cx="3810709" cy="322328"/>
          </a:xfrm>
        </p:spPr>
        <p:txBody>
          <a:bodyPr lIns="0" tIns="109091" rIns="0"/>
          <a:lstStyle>
            <a:lvl1pPr marL="0" indent="0" algn="l">
              <a:buNone/>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endParaRPr lang="sv-SE" dirty="0"/>
          </a:p>
        </p:txBody>
      </p:sp>
      <p:cxnSp>
        <p:nvCxnSpPr>
          <p:cNvPr id="9" name="Rak 8"/>
          <p:cNvCxnSpPr/>
          <p:nvPr/>
        </p:nvCxnSpPr>
        <p:spPr bwMode="auto">
          <a:xfrm>
            <a:off x="4932040" y="2204864"/>
            <a:ext cx="4029019" cy="1281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_universitet RGB 150.png"/>
          <p:cNvPicPr>
            <a:picLocks noChangeAspect="1"/>
          </p:cNvPicPr>
          <p:nvPr/>
        </p:nvPicPr>
        <p:blipFill>
          <a:blip r:embed="rId3"/>
          <a:stretch>
            <a:fillRect/>
          </a:stretch>
        </p:blipFill>
        <p:spPr>
          <a:xfrm>
            <a:off x="367947" y="386291"/>
            <a:ext cx="782084" cy="947430"/>
          </a:xfrm>
          <a:prstGeom prst="rect">
            <a:avLst/>
          </a:prstGeom>
        </p:spPr>
      </p:pic>
      <p:pic>
        <p:nvPicPr>
          <p:cNvPr id="14" name="Bildobjekt 13" descr="Lunds sigill RGB 150.png"/>
          <p:cNvPicPr>
            <a:picLocks noChangeAspect="1"/>
          </p:cNvPicPr>
          <p:nvPr/>
        </p:nvPicPr>
        <p:blipFill>
          <a:blip r:embed="rId4"/>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agram och punkt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sv-SE" dirty="0" smtClean="0"/>
              <a:t>Rubrik</a:t>
            </a:r>
            <a:endParaRPr lang="sv-SE" dirty="0"/>
          </a:p>
        </p:txBody>
      </p:sp>
      <p:sp>
        <p:nvSpPr>
          <p:cNvPr id="3" name="Platshållare för innehåll 2"/>
          <p:cNvSpPr>
            <a:spLocks noGrp="1"/>
          </p:cNvSpPr>
          <p:nvPr>
            <p:ph sz="half" idx="1"/>
          </p:nvPr>
        </p:nvSpPr>
        <p:spPr>
          <a:xfrm>
            <a:off x="753117" y="1670562"/>
            <a:ext cx="4441370" cy="3729603"/>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sv-SE" smtClean="0"/>
              <a:t>Click to edit Master text styles</a:t>
            </a:r>
          </a:p>
        </p:txBody>
      </p:sp>
      <p:sp>
        <p:nvSpPr>
          <p:cNvPr id="4" name="Platshållare för innehåll 3"/>
          <p:cNvSpPr>
            <a:spLocks noGrp="1"/>
          </p:cNvSpPr>
          <p:nvPr>
            <p:ph sz="half" idx="2" hasCustomPrompt="1"/>
          </p:nvPr>
        </p:nvSpPr>
        <p:spPr>
          <a:xfrm>
            <a:off x="5431569" y="1670562"/>
            <a:ext cx="2964140" cy="3729603"/>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sv-SE" dirty="0" smtClean="0"/>
              <a:t>Skriv text</a:t>
            </a:r>
          </a:p>
          <a:p>
            <a:pPr lvl="1"/>
            <a:r>
              <a:rPr lang="sv-SE" dirty="0" smtClean="0"/>
              <a:t>Nivå två</a:t>
            </a:r>
          </a:p>
          <a:p>
            <a:pPr lvl="2"/>
            <a:r>
              <a:rPr lang="sv-SE" dirty="0" smtClean="0"/>
              <a:t>Nivå tre</a:t>
            </a:r>
          </a:p>
          <a:p>
            <a:pPr lvl="3"/>
            <a:r>
              <a:rPr lang="sv-SE" dirty="0" smtClean="0"/>
              <a:t>Nivå fyra</a:t>
            </a:r>
          </a:p>
        </p:txBody>
      </p:sp>
      <p:sp>
        <p:nvSpPr>
          <p:cNvPr id="5" name="Rektangel 4"/>
          <p:cNvSpPr/>
          <p:nvPr/>
        </p:nvSpPr>
        <p:spPr bwMode="auto">
          <a:xfrm>
            <a:off x="7705474" y="5396955"/>
            <a:ext cx="1269194" cy="1306664"/>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8" name="Bildobjekt 7" descr="Lunds_universitet RGB 150.png"/>
          <p:cNvPicPr>
            <a:picLocks noChangeAspect="1"/>
          </p:cNvPicPr>
          <p:nvPr/>
        </p:nvPicPr>
        <p:blipFill>
          <a:blip r:embed="rId2"/>
          <a:stretch>
            <a:fillRect/>
          </a:stretch>
        </p:blipFill>
        <p:spPr>
          <a:xfrm>
            <a:off x="7948259" y="5588206"/>
            <a:ext cx="782084" cy="94743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ubrik och tabell">
    <p:spTree>
      <p:nvGrpSpPr>
        <p:cNvPr id="1" name=""/>
        <p:cNvGrpSpPr/>
        <p:nvPr/>
      </p:nvGrpSpPr>
      <p:grpSpPr>
        <a:xfrm>
          <a:off x="0" y="0"/>
          <a:ext cx="0" cy="0"/>
          <a:chOff x="0" y="0"/>
          <a:chExt cx="0" cy="0"/>
        </a:xfrm>
      </p:grpSpPr>
      <p:sp>
        <p:nvSpPr>
          <p:cNvPr id="5" name="Platshållare för tabell 4"/>
          <p:cNvSpPr>
            <a:spLocks noGrp="1"/>
          </p:cNvSpPr>
          <p:nvPr>
            <p:ph type="tbl" sz="quarter" idx="10"/>
          </p:nvPr>
        </p:nvSpPr>
        <p:spPr>
          <a:xfrm>
            <a:off x="793448" y="1785722"/>
            <a:ext cx="7582935" cy="3598501"/>
          </a:xfrm>
        </p:spPr>
        <p:txBody>
          <a:bodyPr/>
          <a:lstStyle>
            <a:lvl1pPr>
              <a:buNone/>
              <a:defRPr/>
            </a:lvl1pPr>
          </a:lstStyle>
          <a:p>
            <a:r>
              <a:rPr lang="sv-SE" smtClean="0"/>
              <a:t>Click icon to add table</a:t>
            </a:r>
            <a:endParaRPr lang="en-GB" dirty="0"/>
          </a:p>
        </p:txBody>
      </p:sp>
      <p:sp>
        <p:nvSpPr>
          <p:cNvPr id="2" name="Rubrik 1"/>
          <p:cNvSpPr>
            <a:spLocks noGrp="1"/>
          </p:cNvSpPr>
          <p:nvPr>
            <p:ph type="title" hasCustomPrompt="1"/>
          </p:nvPr>
        </p:nvSpPr>
        <p:spPr>
          <a:xfrm>
            <a:off x="653473" y="284496"/>
            <a:ext cx="7709927" cy="1142735"/>
          </a:xfrm>
        </p:spPr>
        <p:txBody>
          <a:bodyPr/>
          <a:lstStyle>
            <a:lvl1pPr>
              <a:defRPr/>
            </a:lvl1pPr>
          </a:lstStyle>
          <a:p>
            <a:r>
              <a:rPr lang="sv-SE" dirty="0" smtClean="0"/>
              <a:t>Rubrik</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vsnittsbild rosa">
    <p:spTree>
      <p:nvGrpSpPr>
        <p:cNvPr id="1" name=""/>
        <p:cNvGrpSpPr/>
        <p:nvPr/>
      </p:nvGrpSpPr>
      <p:grpSpPr>
        <a:xfrm>
          <a:off x="0" y="0"/>
          <a:ext cx="0" cy="0"/>
          <a:chOff x="0" y="0"/>
          <a:chExt cx="0" cy="0"/>
        </a:xfrm>
      </p:grpSpPr>
      <p:sp>
        <p:nvSpPr>
          <p:cNvPr id="5" name="Rektangel 4"/>
          <p:cNvSpPr/>
          <p:nvPr userDrawn="1"/>
        </p:nvSpPr>
        <p:spPr bwMode="auto">
          <a:xfrm>
            <a:off x="1"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2" name="Picture 1" descr="titel testbild cop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100" y="165100"/>
            <a:ext cx="8790432" cy="6516624"/>
          </a:xfrm>
          <a:prstGeom prst="rect">
            <a:avLst/>
          </a:prstGeom>
        </p:spPr>
      </p:pic>
      <p:sp>
        <p:nvSpPr>
          <p:cNvPr id="6" name="Rubrik 1"/>
          <p:cNvSpPr>
            <a:spLocks noGrp="1"/>
          </p:cNvSpPr>
          <p:nvPr>
            <p:ph type="ctrTitle" hasCustomPrompt="1"/>
          </p:nvPr>
        </p:nvSpPr>
        <p:spPr>
          <a:xfrm>
            <a:off x="3347864" y="2233175"/>
            <a:ext cx="4357610" cy="823516"/>
          </a:xfrm>
        </p:spPr>
        <p:txBody>
          <a:bodyPr lIns="0" tIns="98182" rIns="0" bIns="87273"/>
          <a:lstStyle>
            <a:lvl1pPr>
              <a:defRPr sz="3600" baseline="0"/>
            </a:lvl1pPr>
          </a:lstStyle>
          <a:p>
            <a:r>
              <a:rPr lang="en-GB" dirty="0" err="1" smtClean="0"/>
              <a:t>Avsnittsrubrik</a:t>
            </a:r>
            <a:endParaRPr lang="sv-SE" dirty="0"/>
          </a:p>
        </p:txBody>
      </p:sp>
      <p:cxnSp>
        <p:nvCxnSpPr>
          <p:cNvPr id="9" name="Rak 8"/>
          <p:cNvCxnSpPr/>
          <p:nvPr/>
        </p:nvCxnSpPr>
        <p:spPr bwMode="auto">
          <a:xfrm flipV="1">
            <a:off x="3347864" y="3057634"/>
            <a:ext cx="4352715" cy="11326"/>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p:nvPicPr>
        <p:blipFill>
          <a:blip r:embed="rId3"/>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vsnittsbild blå">
    <p:spTree>
      <p:nvGrpSpPr>
        <p:cNvPr id="1" name=""/>
        <p:cNvGrpSpPr/>
        <p:nvPr/>
      </p:nvGrpSpPr>
      <p:grpSpPr>
        <a:xfrm>
          <a:off x="0" y="0"/>
          <a:ext cx="0" cy="0"/>
          <a:chOff x="0" y="0"/>
          <a:chExt cx="0" cy="0"/>
        </a:xfrm>
      </p:grpSpPr>
      <p:sp>
        <p:nvSpPr>
          <p:cNvPr id="9" name="Rektangel 8"/>
          <p:cNvSpPr/>
          <p:nvPr/>
        </p:nvSpPr>
        <p:spPr bwMode="auto">
          <a:xfrm>
            <a:off x="185461" y="183029"/>
            <a:ext cx="8784457" cy="6510978"/>
          </a:xfrm>
          <a:prstGeom prst="rect">
            <a:avLst/>
          </a:prstGeom>
          <a:solidFill>
            <a:schemeClr val="accent3"/>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1430465" y="2234179"/>
            <a:ext cx="6275009" cy="823516"/>
          </a:xfrm>
        </p:spPr>
        <p:txBody>
          <a:bodyPr lIns="0" tIns="98182" rIns="0" bIns="87273"/>
          <a:lstStyle>
            <a:lvl1pPr>
              <a:defRPr sz="5500" baseline="0"/>
            </a:lvl1pPr>
          </a:lstStyle>
          <a:p>
            <a:r>
              <a:rPr lang="en-GB" dirty="0" err="1" smtClean="0"/>
              <a:t>Avsnittsrubrik</a:t>
            </a:r>
            <a:endParaRPr lang="sv-SE" dirty="0"/>
          </a:p>
        </p:txBody>
      </p:sp>
      <p:cxnSp>
        <p:nvCxnSpPr>
          <p:cNvPr id="6" name="Rak 5"/>
          <p:cNvCxnSpPr/>
          <p:nvPr/>
        </p:nvCxnSpPr>
        <p:spPr bwMode="auto">
          <a:xfrm>
            <a:off x="1424922" y="3060189"/>
            <a:ext cx="62756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 name="Bildobjekt 6"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vsnittsbild grön">
    <p:spTree>
      <p:nvGrpSpPr>
        <p:cNvPr id="1" name=""/>
        <p:cNvGrpSpPr/>
        <p:nvPr/>
      </p:nvGrpSpPr>
      <p:grpSpPr>
        <a:xfrm>
          <a:off x="0" y="0"/>
          <a:ext cx="0" cy="0"/>
          <a:chOff x="0" y="0"/>
          <a:chExt cx="0" cy="0"/>
        </a:xfrm>
      </p:grpSpPr>
      <p:sp>
        <p:nvSpPr>
          <p:cNvPr id="5" name="Rektangel 4"/>
          <p:cNvSpPr/>
          <p:nvPr/>
        </p:nvSpPr>
        <p:spPr bwMode="auto">
          <a:xfrm>
            <a:off x="1"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4" name="Rektangel 3"/>
          <p:cNvSpPr/>
          <p:nvPr/>
        </p:nvSpPr>
        <p:spPr bwMode="auto">
          <a:xfrm>
            <a:off x="184181" y="181835"/>
            <a:ext cx="8784648" cy="6511974"/>
          </a:xfrm>
          <a:prstGeom prst="rect">
            <a:avLst/>
          </a:prstGeom>
          <a:solidFill>
            <a:schemeClr val="accent4"/>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6" name="Rubrik 1"/>
          <p:cNvSpPr>
            <a:spLocks noGrp="1"/>
          </p:cNvSpPr>
          <p:nvPr>
            <p:ph type="ctrTitle" hasCustomPrompt="1"/>
          </p:nvPr>
        </p:nvSpPr>
        <p:spPr>
          <a:xfrm>
            <a:off x="1430465" y="2230969"/>
            <a:ext cx="6275009" cy="823516"/>
          </a:xfrm>
        </p:spPr>
        <p:txBody>
          <a:bodyPr lIns="0" tIns="98182" rIns="0" bIns="87273"/>
          <a:lstStyle>
            <a:lvl1pPr>
              <a:defRPr sz="5500" baseline="0"/>
            </a:lvl1pPr>
          </a:lstStyle>
          <a:p>
            <a:r>
              <a:rPr lang="en-GB" dirty="0" err="1" smtClean="0"/>
              <a:t>Avsnittsrubrik</a:t>
            </a:r>
            <a:endParaRPr lang="sv-SE" dirty="0"/>
          </a:p>
        </p:txBody>
      </p:sp>
      <p:cxnSp>
        <p:nvCxnSpPr>
          <p:cNvPr id="9" name="Rak 8"/>
          <p:cNvCxnSpPr/>
          <p:nvPr/>
        </p:nvCxnSpPr>
        <p:spPr bwMode="auto">
          <a:xfrm>
            <a:off x="1424922" y="3060189"/>
            <a:ext cx="62756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vsnittsbild beige">
    <p:spTree>
      <p:nvGrpSpPr>
        <p:cNvPr id="1" name=""/>
        <p:cNvGrpSpPr/>
        <p:nvPr/>
      </p:nvGrpSpPr>
      <p:grpSpPr>
        <a:xfrm>
          <a:off x="0" y="0"/>
          <a:ext cx="0" cy="0"/>
          <a:chOff x="0" y="0"/>
          <a:chExt cx="0" cy="0"/>
        </a:xfrm>
      </p:grpSpPr>
      <p:sp>
        <p:nvSpPr>
          <p:cNvPr id="5" name="Rektangel 4"/>
          <p:cNvSpPr/>
          <p:nvPr/>
        </p:nvSpPr>
        <p:spPr bwMode="auto">
          <a:xfrm>
            <a:off x="1"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4" name="Rektangel 3"/>
          <p:cNvSpPr/>
          <p:nvPr/>
        </p:nvSpPr>
        <p:spPr bwMode="auto">
          <a:xfrm>
            <a:off x="181942" y="183030"/>
            <a:ext cx="8784648" cy="6511974"/>
          </a:xfrm>
          <a:prstGeom prst="rect">
            <a:avLst/>
          </a:prstGeom>
          <a:solidFill>
            <a:schemeClr val="accent5"/>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6" name="Rubrik 1"/>
          <p:cNvSpPr>
            <a:spLocks noGrp="1"/>
          </p:cNvSpPr>
          <p:nvPr>
            <p:ph type="ctrTitle" hasCustomPrompt="1"/>
          </p:nvPr>
        </p:nvSpPr>
        <p:spPr>
          <a:xfrm>
            <a:off x="1430465" y="2232520"/>
            <a:ext cx="6275009" cy="823516"/>
          </a:xfrm>
        </p:spPr>
        <p:txBody>
          <a:bodyPr lIns="0" tIns="98182" rIns="0" bIns="87273"/>
          <a:lstStyle>
            <a:lvl1pPr>
              <a:defRPr sz="5500" baseline="0"/>
            </a:lvl1pPr>
          </a:lstStyle>
          <a:p>
            <a:r>
              <a:rPr lang="en-GB" dirty="0" err="1" smtClean="0"/>
              <a:t>Avsnittsrubrik</a:t>
            </a:r>
            <a:endParaRPr lang="sv-SE" dirty="0"/>
          </a:p>
        </p:txBody>
      </p:sp>
      <p:cxnSp>
        <p:nvCxnSpPr>
          <p:cNvPr id="9" name="Rak 8"/>
          <p:cNvCxnSpPr/>
          <p:nvPr/>
        </p:nvCxnSpPr>
        <p:spPr bwMode="auto">
          <a:xfrm>
            <a:off x="1424922" y="3060189"/>
            <a:ext cx="62756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vsnittsbild grå">
    <p:spTree>
      <p:nvGrpSpPr>
        <p:cNvPr id="1" name=""/>
        <p:cNvGrpSpPr/>
        <p:nvPr/>
      </p:nvGrpSpPr>
      <p:grpSpPr>
        <a:xfrm>
          <a:off x="0" y="0"/>
          <a:ext cx="0" cy="0"/>
          <a:chOff x="0" y="0"/>
          <a:chExt cx="0" cy="0"/>
        </a:xfrm>
      </p:grpSpPr>
      <p:sp>
        <p:nvSpPr>
          <p:cNvPr id="5" name="Rektangel 4"/>
          <p:cNvSpPr/>
          <p:nvPr/>
        </p:nvSpPr>
        <p:spPr bwMode="auto">
          <a:xfrm>
            <a:off x="1"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4" name="Rektangel 3"/>
          <p:cNvSpPr/>
          <p:nvPr/>
        </p:nvSpPr>
        <p:spPr bwMode="auto">
          <a:xfrm>
            <a:off x="181942" y="183030"/>
            <a:ext cx="8784648" cy="6511974"/>
          </a:xfrm>
          <a:prstGeom prst="rect">
            <a:avLst/>
          </a:prstGeom>
          <a:solidFill>
            <a:schemeClr val="accent6"/>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6" name="Rubrik 1"/>
          <p:cNvSpPr>
            <a:spLocks noGrp="1"/>
          </p:cNvSpPr>
          <p:nvPr>
            <p:ph type="ctrTitle" hasCustomPrompt="1"/>
          </p:nvPr>
        </p:nvSpPr>
        <p:spPr>
          <a:xfrm>
            <a:off x="1430465" y="2230969"/>
            <a:ext cx="6275009" cy="823516"/>
          </a:xfrm>
        </p:spPr>
        <p:txBody>
          <a:bodyPr lIns="0" tIns="98182" rIns="0" bIns="87273"/>
          <a:lstStyle>
            <a:lvl1pPr>
              <a:defRPr sz="5500" baseline="0"/>
            </a:lvl1pPr>
          </a:lstStyle>
          <a:p>
            <a:r>
              <a:rPr lang="en-GB" dirty="0" err="1" smtClean="0"/>
              <a:t>Avsnittsrubrik</a:t>
            </a:r>
            <a:endParaRPr lang="sv-SE" dirty="0"/>
          </a:p>
        </p:txBody>
      </p:sp>
      <p:cxnSp>
        <p:nvCxnSpPr>
          <p:cNvPr id="9" name="Rak 8"/>
          <p:cNvCxnSpPr/>
          <p:nvPr/>
        </p:nvCxnSpPr>
        <p:spPr bwMode="auto">
          <a:xfrm>
            <a:off x="1424922" y="3060189"/>
            <a:ext cx="62756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vslutningsbild">
    <p:spTree>
      <p:nvGrpSpPr>
        <p:cNvPr id="1" name=""/>
        <p:cNvGrpSpPr/>
        <p:nvPr/>
      </p:nvGrpSpPr>
      <p:grpSpPr>
        <a:xfrm>
          <a:off x="0" y="0"/>
          <a:ext cx="0" cy="0"/>
          <a:chOff x="0" y="0"/>
          <a:chExt cx="0" cy="0"/>
        </a:xfrm>
      </p:grpSpPr>
      <p:sp>
        <p:nvSpPr>
          <p:cNvPr id="9" name="Rektangel 8"/>
          <p:cNvSpPr/>
          <p:nvPr/>
        </p:nvSpPr>
        <p:spPr bwMode="auto">
          <a:xfrm>
            <a:off x="181942" y="183942"/>
            <a:ext cx="8784648" cy="6511974"/>
          </a:xfrm>
          <a:prstGeom prst="rect">
            <a:avLst/>
          </a:prstGeom>
          <a:solidFill>
            <a:schemeClr val="accent5"/>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5" name="Bildobjekt 4" descr="Lunds_universitet RGB 150.png"/>
          <p:cNvPicPr>
            <a:picLocks noChangeAspect="1"/>
          </p:cNvPicPr>
          <p:nvPr/>
        </p:nvPicPr>
        <p:blipFill>
          <a:blip r:embed="rId2"/>
          <a:stretch>
            <a:fillRect/>
          </a:stretch>
        </p:blipFill>
        <p:spPr>
          <a:xfrm>
            <a:off x="2899203" y="1285975"/>
            <a:ext cx="3378029" cy="4092205"/>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a:xfrm>
            <a:off x="457200" y="6356350"/>
            <a:ext cx="2133600" cy="365125"/>
          </a:xfrm>
          <a:prstGeom prst="rect">
            <a:avLst/>
          </a:prstGeom>
        </p:spPr>
        <p:txBody>
          <a:bodyPr/>
          <a:lstStyle/>
          <a:p>
            <a:fld id="{5BD1883E-3A16-4832-8257-60E23E618334}" type="datetimeFigureOut">
              <a:rPr lang="en-US" smtClean="0"/>
              <a:t>08/09/15</a:t>
            </a:fld>
            <a:endParaRPr lang="en-US"/>
          </a:p>
        </p:txBody>
      </p:sp>
      <p:sp>
        <p:nvSpPr>
          <p:cNvPr id="3" name="Platshållare för sidfot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Platshållare för bildnummer 3"/>
          <p:cNvSpPr>
            <a:spLocks noGrp="1"/>
          </p:cNvSpPr>
          <p:nvPr>
            <p:ph type="sldNum" sz="quarter" idx="12"/>
          </p:nvPr>
        </p:nvSpPr>
        <p:spPr>
          <a:xfrm>
            <a:off x="6553200" y="6356350"/>
            <a:ext cx="2133600" cy="365125"/>
          </a:xfrm>
          <a:prstGeom prst="rect">
            <a:avLst/>
          </a:prstGeom>
        </p:spPr>
        <p:txBody>
          <a:bodyPr/>
          <a:lstStyle/>
          <a:p>
            <a:fld id="{A0A4806B-7B53-48CF-B152-24354DC5E0F5}" type="slidenum">
              <a:rPr lang="en-US" smtClean="0"/>
              <a:t>‹#›</a:t>
            </a:fld>
            <a:endParaRPr lang="en-US"/>
          </a:p>
        </p:txBody>
      </p:sp>
    </p:spTree>
    <p:extLst>
      <p:ext uri="{BB962C8B-B14F-4D97-AF65-F5344CB8AC3E}">
        <p14:creationId xmlns:p14="http://schemas.microsoft.com/office/powerpoint/2010/main" val="1123163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sida 2 rader rosa">
    <p:spTree>
      <p:nvGrpSpPr>
        <p:cNvPr id="1" name=""/>
        <p:cNvGrpSpPr/>
        <p:nvPr/>
      </p:nvGrpSpPr>
      <p:grpSpPr>
        <a:xfrm>
          <a:off x="0" y="0"/>
          <a:ext cx="0" cy="0"/>
          <a:chOff x="0" y="0"/>
          <a:chExt cx="0" cy="0"/>
        </a:xfrm>
      </p:grpSpPr>
      <p:pic>
        <p:nvPicPr>
          <p:cNvPr id="8" name="Bildobjekt 7" descr="framsidor150 ny rosa.jpg"/>
          <p:cNvPicPr>
            <a:picLocks/>
          </p:cNvPicPr>
          <p:nvPr/>
        </p:nvPicPr>
        <p:blipFill>
          <a:blip r:embed="rId2"/>
          <a:stretch>
            <a:fillRect/>
          </a:stretch>
        </p:blipFill>
        <p:spPr>
          <a:xfrm>
            <a:off x="186312" y="189395"/>
            <a:ext cx="8784457" cy="6510978"/>
          </a:xfrm>
          <a:prstGeom prst="rect">
            <a:avLst/>
          </a:prstGeom>
        </p:spPr>
      </p:pic>
      <p:sp>
        <p:nvSpPr>
          <p:cNvPr id="11" name="Rektangel 10"/>
          <p:cNvSpPr/>
          <p:nvPr/>
        </p:nvSpPr>
        <p:spPr bwMode="auto">
          <a:xfrm>
            <a:off x="2698045" y="1519974"/>
            <a:ext cx="6276622" cy="1852014"/>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2989560" y="1514569"/>
            <a:ext cx="5825197" cy="1192513"/>
          </a:xfrm>
        </p:spPr>
        <p:txBody>
          <a:bodyPr lIns="0" tIns="98182" rIns="0" bIns="83636" anchor="t" anchorCtr="0"/>
          <a:lstStyle>
            <a:lvl1pPr>
              <a:defRPr sz="3600"/>
            </a:lvl1pPr>
          </a:lstStyle>
          <a:p>
            <a:r>
              <a:rPr lang="sv-SE" dirty="0" smtClean="0"/>
              <a:t>Tvåradig </a:t>
            </a:r>
            <a:br>
              <a:rPr lang="sv-SE" dirty="0" smtClean="0"/>
            </a:br>
            <a:r>
              <a:rPr lang="sv-SE" dirty="0" smtClean="0"/>
              <a:t>titelrubrik</a:t>
            </a:r>
            <a:endParaRPr lang="sv-SE" dirty="0"/>
          </a:p>
        </p:txBody>
      </p:sp>
      <p:sp>
        <p:nvSpPr>
          <p:cNvPr id="17" name="Underrubrik 2"/>
          <p:cNvSpPr>
            <a:spLocks noGrp="1"/>
          </p:cNvSpPr>
          <p:nvPr>
            <p:ph type="subTitle" idx="1" hasCustomPrompt="1"/>
          </p:nvPr>
        </p:nvSpPr>
        <p:spPr>
          <a:xfrm>
            <a:off x="2989560" y="2784614"/>
            <a:ext cx="5825197" cy="322328"/>
          </a:xfrm>
        </p:spPr>
        <p:txBody>
          <a:bodyPr lIns="0" tIns="109091" rIns="0"/>
          <a:lstStyle>
            <a:lvl1pPr marL="0" indent="0" algn="l">
              <a:buNone/>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endParaRPr lang="sv-SE" dirty="0"/>
          </a:p>
        </p:txBody>
      </p:sp>
      <p:cxnSp>
        <p:nvCxnSpPr>
          <p:cNvPr id="9" name="Rak 8"/>
          <p:cNvCxnSpPr/>
          <p:nvPr/>
        </p:nvCxnSpPr>
        <p:spPr bwMode="auto">
          <a:xfrm>
            <a:off x="2986086" y="2775672"/>
            <a:ext cx="59749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p:nvPicPr>
        <p:blipFill>
          <a:blip r:embed="rId3"/>
          <a:srcRect r="17691" b="21541"/>
          <a:stretch>
            <a:fillRect/>
          </a:stretch>
        </p:blipFill>
        <p:spPr>
          <a:xfrm>
            <a:off x="6429566" y="4289979"/>
            <a:ext cx="2714434" cy="2568021"/>
          </a:xfrm>
          <a:prstGeom prst="rect">
            <a:avLst/>
          </a:prstGeom>
        </p:spPr>
      </p:pic>
      <p:pic>
        <p:nvPicPr>
          <p:cNvPr id="12" name="Bildobjekt 11" descr="Lunds_universitet RGB 150.png"/>
          <p:cNvPicPr>
            <a:picLocks noChangeAspect="1"/>
          </p:cNvPicPr>
          <p:nvPr/>
        </p:nvPicPr>
        <p:blipFill>
          <a:blip r:embed="rId4"/>
          <a:stretch>
            <a:fillRect/>
          </a:stretch>
        </p:blipFill>
        <p:spPr>
          <a:xfrm>
            <a:off x="367947" y="386291"/>
            <a:ext cx="782084" cy="94743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sida 1 rad grön">
    <p:spTree>
      <p:nvGrpSpPr>
        <p:cNvPr id="1" name=""/>
        <p:cNvGrpSpPr/>
        <p:nvPr/>
      </p:nvGrpSpPr>
      <p:grpSpPr>
        <a:xfrm>
          <a:off x="0" y="0"/>
          <a:ext cx="0" cy="0"/>
          <a:chOff x="0" y="0"/>
          <a:chExt cx="0" cy="0"/>
        </a:xfrm>
      </p:grpSpPr>
      <p:pic>
        <p:nvPicPr>
          <p:cNvPr id="8" name="Bildobjekt 7" descr="framsidor150 ny grön.jpg"/>
          <p:cNvPicPr>
            <a:picLocks/>
          </p:cNvPicPr>
          <p:nvPr/>
        </p:nvPicPr>
        <p:blipFill>
          <a:blip r:embed="rId2"/>
          <a:stretch>
            <a:fillRect/>
          </a:stretch>
        </p:blipFill>
        <p:spPr>
          <a:xfrm>
            <a:off x="186312" y="190536"/>
            <a:ext cx="8784457" cy="6510978"/>
          </a:xfrm>
          <a:prstGeom prst="rect">
            <a:avLst/>
          </a:prstGeom>
        </p:spPr>
      </p:pic>
      <p:sp>
        <p:nvSpPr>
          <p:cNvPr id="11" name="Rektangel 10"/>
          <p:cNvSpPr/>
          <p:nvPr/>
        </p:nvSpPr>
        <p:spPr bwMode="auto">
          <a:xfrm>
            <a:off x="2698045" y="1519973"/>
            <a:ext cx="6276622" cy="128334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2989560" y="1527136"/>
            <a:ext cx="5825197" cy="716204"/>
          </a:xfrm>
        </p:spPr>
        <p:txBody>
          <a:bodyPr lIns="0" tIns="98182" rIns="0" bIns="83636"/>
          <a:lstStyle>
            <a:lvl1pPr>
              <a:defRPr sz="3600"/>
            </a:lvl1pPr>
          </a:lstStyle>
          <a:p>
            <a:r>
              <a:rPr lang="sv-SE" dirty="0" smtClean="0"/>
              <a:t>Enradig titelrubrik</a:t>
            </a:r>
            <a:endParaRPr lang="sv-SE" dirty="0"/>
          </a:p>
        </p:txBody>
      </p:sp>
      <p:sp>
        <p:nvSpPr>
          <p:cNvPr id="17" name="Underrubrik 2"/>
          <p:cNvSpPr>
            <a:spLocks noGrp="1"/>
          </p:cNvSpPr>
          <p:nvPr>
            <p:ph type="subTitle" idx="1" hasCustomPrompt="1"/>
          </p:nvPr>
        </p:nvSpPr>
        <p:spPr>
          <a:xfrm>
            <a:off x="2989560" y="2226623"/>
            <a:ext cx="5825197" cy="322328"/>
          </a:xfrm>
        </p:spPr>
        <p:txBody>
          <a:bodyPr lIns="0" tIns="109091" rIns="0"/>
          <a:lstStyle>
            <a:lvl1pPr marL="0" indent="0" algn="l">
              <a:buNone/>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endParaRPr lang="sv-SE" dirty="0"/>
          </a:p>
        </p:txBody>
      </p:sp>
      <p:cxnSp>
        <p:nvCxnSpPr>
          <p:cNvPr id="9" name="Rak 8"/>
          <p:cNvCxnSpPr/>
          <p:nvPr/>
        </p:nvCxnSpPr>
        <p:spPr bwMode="auto">
          <a:xfrm>
            <a:off x="2986086" y="2217682"/>
            <a:ext cx="59749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3" name="Bildobjekt 12" descr="Lunds sigill RGB 150.png"/>
          <p:cNvPicPr>
            <a:picLocks noChangeAspect="1"/>
          </p:cNvPicPr>
          <p:nvPr/>
        </p:nvPicPr>
        <p:blipFill>
          <a:blip r:embed="rId3"/>
          <a:srcRect r="17691" b="21541"/>
          <a:stretch>
            <a:fillRect/>
          </a:stretch>
        </p:blipFill>
        <p:spPr>
          <a:xfrm>
            <a:off x="6429566" y="4289979"/>
            <a:ext cx="2714434" cy="2568021"/>
          </a:xfrm>
          <a:prstGeom prst="rect">
            <a:avLst/>
          </a:prstGeom>
        </p:spPr>
      </p:pic>
      <p:pic>
        <p:nvPicPr>
          <p:cNvPr id="10" name="Bildobjekt 9" descr="Lunds_universitet RGB 150.png"/>
          <p:cNvPicPr>
            <a:picLocks noChangeAspect="1"/>
          </p:cNvPicPr>
          <p:nvPr/>
        </p:nvPicPr>
        <p:blipFill>
          <a:blip r:embed="rId4"/>
          <a:stretch>
            <a:fillRect/>
          </a:stretch>
        </p:blipFill>
        <p:spPr>
          <a:xfrm>
            <a:off x="367947" y="386291"/>
            <a:ext cx="782084" cy="94743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sida 2 rader grön">
    <p:spTree>
      <p:nvGrpSpPr>
        <p:cNvPr id="1" name=""/>
        <p:cNvGrpSpPr/>
        <p:nvPr/>
      </p:nvGrpSpPr>
      <p:grpSpPr>
        <a:xfrm>
          <a:off x="0" y="0"/>
          <a:ext cx="0" cy="0"/>
          <a:chOff x="0" y="0"/>
          <a:chExt cx="0" cy="0"/>
        </a:xfrm>
      </p:grpSpPr>
      <p:pic>
        <p:nvPicPr>
          <p:cNvPr id="10" name="Bildobjekt 9" descr="framsidor150 ny grön.jpg"/>
          <p:cNvPicPr>
            <a:picLocks/>
          </p:cNvPicPr>
          <p:nvPr/>
        </p:nvPicPr>
        <p:blipFill>
          <a:blip r:embed="rId2"/>
          <a:stretch>
            <a:fillRect/>
          </a:stretch>
        </p:blipFill>
        <p:spPr>
          <a:xfrm>
            <a:off x="186312" y="190536"/>
            <a:ext cx="8784457" cy="6510978"/>
          </a:xfrm>
          <a:prstGeom prst="rect">
            <a:avLst/>
          </a:prstGeom>
        </p:spPr>
      </p:pic>
      <p:sp>
        <p:nvSpPr>
          <p:cNvPr id="11" name="Rektangel 10"/>
          <p:cNvSpPr/>
          <p:nvPr/>
        </p:nvSpPr>
        <p:spPr bwMode="auto">
          <a:xfrm>
            <a:off x="2698045" y="1519974"/>
            <a:ext cx="6276622" cy="1852014"/>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2989560" y="1514569"/>
            <a:ext cx="5825197" cy="1192513"/>
          </a:xfrm>
        </p:spPr>
        <p:txBody>
          <a:bodyPr lIns="0" tIns="98182" rIns="0" bIns="83636" anchor="t" anchorCtr="0"/>
          <a:lstStyle>
            <a:lvl1pPr>
              <a:defRPr sz="3600" baseline="0"/>
            </a:lvl1pPr>
          </a:lstStyle>
          <a:p>
            <a:r>
              <a:rPr lang="sv-SE" dirty="0" smtClean="0"/>
              <a:t>Tvåradig </a:t>
            </a:r>
            <a:br>
              <a:rPr lang="sv-SE" dirty="0" smtClean="0"/>
            </a:br>
            <a:r>
              <a:rPr lang="sv-SE" dirty="0" smtClean="0"/>
              <a:t>titelrubrik</a:t>
            </a:r>
            <a:endParaRPr lang="sv-SE" dirty="0"/>
          </a:p>
        </p:txBody>
      </p:sp>
      <p:sp>
        <p:nvSpPr>
          <p:cNvPr id="17" name="Underrubrik 2"/>
          <p:cNvSpPr>
            <a:spLocks noGrp="1"/>
          </p:cNvSpPr>
          <p:nvPr>
            <p:ph type="subTitle" idx="1" hasCustomPrompt="1"/>
          </p:nvPr>
        </p:nvSpPr>
        <p:spPr>
          <a:xfrm>
            <a:off x="2989560" y="2784614"/>
            <a:ext cx="5825197" cy="322328"/>
          </a:xfrm>
        </p:spPr>
        <p:txBody>
          <a:bodyPr lIns="0" tIns="109091" rIns="0"/>
          <a:lstStyle>
            <a:lvl1pPr marL="0" indent="0" algn="l">
              <a:buNone/>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endParaRPr lang="sv-SE" dirty="0"/>
          </a:p>
        </p:txBody>
      </p:sp>
      <p:cxnSp>
        <p:nvCxnSpPr>
          <p:cNvPr id="9" name="Rak 8"/>
          <p:cNvCxnSpPr/>
          <p:nvPr/>
        </p:nvCxnSpPr>
        <p:spPr bwMode="auto">
          <a:xfrm>
            <a:off x="2986086" y="2775672"/>
            <a:ext cx="59749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Bildobjekt 13" descr="Lunds sigill RGB 150.png"/>
          <p:cNvPicPr>
            <a:picLocks noChangeAspect="1"/>
          </p:cNvPicPr>
          <p:nvPr/>
        </p:nvPicPr>
        <p:blipFill>
          <a:blip r:embed="rId3"/>
          <a:srcRect r="17691" b="21541"/>
          <a:stretch>
            <a:fillRect/>
          </a:stretch>
        </p:blipFill>
        <p:spPr>
          <a:xfrm>
            <a:off x="6429566" y="4289979"/>
            <a:ext cx="2714434" cy="2568021"/>
          </a:xfrm>
          <a:prstGeom prst="rect">
            <a:avLst/>
          </a:prstGeom>
        </p:spPr>
      </p:pic>
      <p:pic>
        <p:nvPicPr>
          <p:cNvPr id="12" name="Bildobjekt 11" descr="Lunds_universitet RGB 150.png"/>
          <p:cNvPicPr>
            <a:picLocks noChangeAspect="1"/>
          </p:cNvPicPr>
          <p:nvPr/>
        </p:nvPicPr>
        <p:blipFill>
          <a:blip r:embed="rId4"/>
          <a:stretch>
            <a:fillRect/>
          </a:stretch>
        </p:blipFill>
        <p:spPr>
          <a:xfrm>
            <a:off x="367947" y="386291"/>
            <a:ext cx="782084" cy="94743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ubrik och punkt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sv-SE" dirty="0" smtClean="0"/>
              <a:t>Rubrik</a:t>
            </a:r>
            <a:endParaRPr lang="sv-SE" dirty="0"/>
          </a:p>
        </p:txBody>
      </p:sp>
      <p:sp>
        <p:nvSpPr>
          <p:cNvPr id="3" name="Platshållare för innehåll 2"/>
          <p:cNvSpPr>
            <a:spLocks noGrp="1"/>
          </p:cNvSpPr>
          <p:nvPr>
            <p:ph idx="1" hasCustomPrompt="1"/>
          </p:nvPr>
        </p:nvSpPr>
        <p:spPr>
          <a:xfrm>
            <a:off x="667975" y="1853390"/>
            <a:ext cx="7707876" cy="3572255"/>
          </a:xfrm>
        </p:spPr>
        <p:txBody>
          <a:bodyPr/>
          <a:lstStyle>
            <a:lvl1pPr>
              <a:spcAft>
                <a:spcPts val="0"/>
              </a:spcAft>
              <a:defRPr sz="2200"/>
            </a:lvl1pPr>
            <a:lvl2pPr>
              <a:spcAft>
                <a:spcPts val="0"/>
              </a:spcAft>
              <a:buClr>
                <a:schemeClr val="tx2"/>
              </a:buClr>
              <a:defRPr sz="2200"/>
            </a:lvl2pPr>
            <a:lvl3pPr>
              <a:spcAft>
                <a:spcPts val="0"/>
              </a:spcAft>
              <a:buClr>
                <a:schemeClr val="tx2"/>
              </a:buClr>
              <a:defRPr/>
            </a:lvl3pPr>
            <a:lvl4pPr>
              <a:spcAft>
                <a:spcPts val="0"/>
              </a:spcAft>
              <a:buClr>
                <a:schemeClr val="tx2"/>
              </a:buClr>
              <a:defRPr/>
            </a:lvl4pPr>
          </a:lstStyle>
          <a:p>
            <a:pPr lvl="0"/>
            <a:r>
              <a:rPr lang="sv-SE" dirty="0" smtClean="0"/>
              <a:t>Skriv text</a:t>
            </a:r>
          </a:p>
          <a:p>
            <a:pPr lvl="1"/>
            <a:r>
              <a:rPr lang="sv-SE" dirty="0" smtClean="0"/>
              <a:t>Nivå två</a:t>
            </a:r>
          </a:p>
          <a:p>
            <a:pPr lvl="2"/>
            <a:r>
              <a:rPr lang="sv-SE" dirty="0" smtClean="0"/>
              <a:t>Nivå tre</a:t>
            </a:r>
          </a:p>
          <a:p>
            <a:pPr lvl="3"/>
            <a:r>
              <a:rPr lang="sv-SE" dirty="0" smtClean="0"/>
              <a:t>Nivå fyra</a:t>
            </a:r>
          </a:p>
        </p:txBody>
      </p:sp>
      <p:cxnSp>
        <p:nvCxnSpPr>
          <p:cNvPr id="11" name="Rak 10"/>
          <p:cNvCxnSpPr/>
          <p:nvPr/>
        </p:nvCxnSpPr>
        <p:spPr bwMode="auto">
          <a:xfrm>
            <a:off x="757088" y="1503211"/>
            <a:ext cx="76251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ld och punkttex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baseline="0"/>
            </a:lvl1pPr>
          </a:lstStyle>
          <a:p>
            <a:r>
              <a:rPr lang="sv-SE" dirty="0" smtClean="0"/>
              <a:t>Rubrik</a:t>
            </a:r>
            <a:endParaRPr lang="sv-SE" dirty="0"/>
          </a:p>
        </p:txBody>
      </p:sp>
      <p:sp>
        <p:nvSpPr>
          <p:cNvPr id="3" name="Platshållare för innehåll 2"/>
          <p:cNvSpPr>
            <a:spLocks noGrp="1"/>
          </p:cNvSpPr>
          <p:nvPr>
            <p:ph sz="half" idx="1"/>
          </p:nvPr>
        </p:nvSpPr>
        <p:spPr>
          <a:xfrm>
            <a:off x="751994" y="1670562"/>
            <a:ext cx="3181351" cy="3729603"/>
          </a:xfrm>
        </p:spPr>
        <p:txBody>
          <a:bodyPr/>
          <a:lstStyle>
            <a:lvl1pPr marL="0" indent="0">
              <a:spcAft>
                <a:spcPts val="0"/>
              </a:spcAft>
              <a:buNone/>
              <a:defRPr sz="22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sv-SE" smtClean="0"/>
              <a:t>Click to edit Master text styles</a:t>
            </a:r>
          </a:p>
        </p:txBody>
      </p:sp>
      <p:sp>
        <p:nvSpPr>
          <p:cNvPr id="4" name="Platshållare för innehåll 3"/>
          <p:cNvSpPr>
            <a:spLocks noGrp="1"/>
          </p:cNvSpPr>
          <p:nvPr>
            <p:ph sz="half" idx="2" hasCustomPrompt="1"/>
          </p:nvPr>
        </p:nvSpPr>
        <p:spPr>
          <a:xfrm>
            <a:off x="4115607" y="1670561"/>
            <a:ext cx="4280102" cy="3729603"/>
          </a:xfrm>
        </p:spPr>
        <p:txBody>
          <a:bodyPr/>
          <a:lstStyle>
            <a:lvl1pPr>
              <a:spcAft>
                <a:spcPts val="0"/>
              </a:spcAft>
              <a:buClr>
                <a:schemeClr val="tx2"/>
              </a:buClr>
              <a:defRPr sz="2200"/>
            </a:lvl1pPr>
            <a:lvl2pPr>
              <a:spcAft>
                <a:spcPts val="0"/>
              </a:spcAft>
              <a:buClr>
                <a:schemeClr val="tx2"/>
              </a:buClr>
              <a:defRPr sz="2200"/>
            </a:lvl2pPr>
            <a:lvl3pPr>
              <a:spcAft>
                <a:spcPts val="0"/>
              </a:spcAft>
              <a:buClr>
                <a:schemeClr val="tx2"/>
              </a:buClr>
              <a:defRPr sz="2000"/>
            </a:lvl3pPr>
            <a:lvl4pPr>
              <a:spcAft>
                <a:spcPts val="0"/>
              </a:spcAft>
              <a:buClr>
                <a:schemeClr val="tx2"/>
              </a:buClr>
              <a:defRPr sz="2000"/>
            </a:lvl4pPr>
            <a:lvl5pPr>
              <a:defRPr sz="1800"/>
            </a:lvl5pPr>
            <a:lvl6pPr>
              <a:defRPr sz="1800"/>
            </a:lvl6pPr>
            <a:lvl7pPr>
              <a:defRPr sz="1800"/>
            </a:lvl7pPr>
            <a:lvl8pPr>
              <a:defRPr sz="1800"/>
            </a:lvl8pPr>
            <a:lvl9pPr>
              <a:defRPr sz="1800"/>
            </a:lvl9pPr>
          </a:lstStyle>
          <a:p>
            <a:pPr lvl="0"/>
            <a:r>
              <a:rPr lang="sv-SE" dirty="0" smtClean="0"/>
              <a:t>Skriv text</a:t>
            </a:r>
          </a:p>
          <a:p>
            <a:pPr lvl="1"/>
            <a:r>
              <a:rPr lang="sv-SE" dirty="0" smtClean="0"/>
              <a:t>Nivå två</a:t>
            </a:r>
          </a:p>
          <a:p>
            <a:pPr lvl="2"/>
            <a:r>
              <a:rPr lang="sv-SE" dirty="0" smtClean="0"/>
              <a:t>Nivå tre</a:t>
            </a:r>
          </a:p>
          <a:p>
            <a:pPr lvl="3"/>
            <a:r>
              <a:rPr lang="sv-SE" dirty="0" smtClean="0"/>
              <a:t>Nivå fyra</a:t>
            </a:r>
          </a:p>
        </p:txBody>
      </p:sp>
      <p:sp>
        <p:nvSpPr>
          <p:cNvPr id="5" name="Rektangel 4"/>
          <p:cNvSpPr/>
          <p:nvPr/>
        </p:nvSpPr>
        <p:spPr bwMode="auto">
          <a:xfrm>
            <a:off x="7705474" y="5396955"/>
            <a:ext cx="1269194" cy="1306664"/>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pic>
        <p:nvPicPr>
          <p:cNvPr id="8" name="Bildobjekt 7" descr="Lunds_universitet RGB 150.png"/>
          <p:cNvPicPr>
            <a:picLocks noChangeAspect="1"/>
          </p:cNvPicPr>
          <p:nvPr/>
        </p:nvPicPr>
        <p:blipFill>
          <a:blip r:embed="rId2"/>
          <a:stretch>
            <a:fillRect/>
          </a:stretch>
        </p:blipFill>
        <p:spPr>
          <a:xfrm>
            <a:off x="7948259" y="5588206"/>
            <a:ext cx="782084" cy="94743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sida för större illustrationer">
    <p:spTree>
      <p:nvGrpSpPr>
        <p:cNvPr id="1" name=""/>
        <p:cNvGrpSpPr/>
        <p:nvPr/>
      </p:nvGrpSpPr>
      <p:grpSpPr>
        <a:xfrm>
          <a:off x="0" y="0"/>
          <a:ext cx="0" cy="0"/>
          <a:chOff x="0" y="0"/>
          <a:chExt cx="0" cy="0"/>
        </a:xfrm>
      </p:grpSpPr>
      <p:sp>
        <p:nvSpPr>
          <p:cNvPr id="3" name="Rektangel 2"/>
          <p:cNvSpPr/>
          <p:nvPr/>
        </p:nvSpPr>
        <p:spPr bwMode="auto">
          <a:xfrm>
            <a:off x="1"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smtClean="0">
              <a:ln>
                <a:noFill/>
              </a:ln>
              <a:solidFill>
                <a:schemeClr val="tx2"/>
              </a:solidFill>
              <a:effectLst/>
              <a:latin typeface="Arial" charset="0"/>
            </a:endParaRPr>
          </a:p>
        </p:txBody>
      </p:sp>
      <p:pic>
        <p:nvPicPr>
          <p:cNvPr id="4" name="Bildobjekt 3" descr="Lunds_universitet RGB 150.png"/>
          <p:cNvPicPr>
            <a:picLocks noChangeAspect="1"/>
          </p:cNvPicPr>
          <p:nvPr/>
        </p:nvPicPr>
        <p:blipFill>
          <a:blip r:embed="rId2"/>
          <a:stretch>
            <a:fillRect/>
          </a:stretch>
        </p:blipFill>
        <p:spPr>
          <a:xfrm>
            <a:off x="7948259" y="5588206"/>
            <a:ext cx="782084" cy="947430"/>
          </a:xfrm>
          <a:prstGeom prst="rect">
            <a:avLst/>
          </a:prstGeom>
        </p:spPr>
      </p:pic>
    </p:spTree>
    <p:extLst>
      <p:ext uri="{BB962C8B-B14F-4D97-AF65-F5344CB8AC3E}">
        <p14:creationId xmlns:p14="http://schemas.microsoft.com/office/powerpoint/2010/main" val="4056296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lbildsida 1 rad">
    <p:spTree>
      <p:nvGrpSpPr>
        <p:cNvPr id="1" name=""/>
        <p:cNvGrpSpPr/>
        <p:nvPr/>
      </p:nvGrpSpPr>
      <p:grpSpPr>
        <a:xfrm>
          <a:off x="0" y="0"/>
          <a:ext cx="0" cy="0"/>
          <a:chOff x="0" y="0"/>
          <a:chExt cx="0" cy="0"/>
        </a:xfrm>
      </p:grpSpPr>
      <p:sp>
        <p:nvSpPr>
          <p:cNvPr id="18" name="Rektangel 17"/>
          <p:cNvSpPr/>
          <p:nvPr/>
        </p:nvSpPr>
        <p:spPr bwMode="auto">
          <a:xfrm>
            <a:off x="185461" y="183029"/>
            <a:ext cx="8784457" cy="6510978"/>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8" name="Rektangel 27"/>
          <p:cNvSpPr/>
          <p:nvPr/>
        </p:nvSpPr>
        <p:spPr bwMode="auto">
          <a:xfrm>
            <a:off x="2698045" y="1519973"/>
            <a:ext cx="6276622" cy="1283340"/>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9" name="Rubrik 1"/>
          <p:cNvSpPr>
            <a:spLocks noGrp="1"/>
          </p:cNvSpPr>
          <p:nvPr>
            <p:ph type="ctrTitle" hasCustomPrompt="1"/>
          </p:nvPr>
        </p:nvSpPr>
        <p:spPr>
          <a:xfrm>
            <a:off x="2989560" y="1527136"/>
            <a:ext cx="5825197" cy="716204"/>
          </a:xfrm>
        </p:spPr>
        <p:txBody>
          <a:bodyPr lIns="0" tIns="98182" rIns="0" bIns="83636"/>
          <a:lstStyle>
            <a:lvl1pPr>
              <a:defRPr sz="3600"/>
            </a:lvl1pPr>
          </a:lstStyle>
          <a:p>
            <a:r>
              <a:rPr lang="sv-SE" dirty="0" smtClean="0"/>
              <a:t>Enradig titelrubrik</a:t>
            </a:r>
            <a:endParaRPr lang="sv-SE" dirty="0"/>
          </a:p>
        </p:txBody>
      </p:sp>
      <p:sp>
        <p:nvSpPr>
          <p:cNvPr id="30" name="Underrubrik 2"/>
          <p:cNvSpPr>
            <a:spLocks noGrp="1"/>
          </p:cNvSpPr>
          <p:nvPr>
            <p:ph type="subTitle" idx="1" hasCustomPrompt="1"/>
          </p:nvPr>
        </p:nvSpPr>
        <p:spPr>
          <a:xfrm>
            <a:off x="2989560" y="2226623"/>
            <a:ext cx="5825197" cy="322328"/>
          </a:xfrm>
        </p:spPr>
        <p:txBody>
          <a:bodyPr lIns="0" tIns="109091" rIns="0"/>
          <a:lstStyle>
            <a:lvl1pPr marL="0" marR="0" indent="0" algn="l" defTabSz="914014" rtl="0" eaLnBrk="1" fontAlgn="base" latinLnBrk="0" hangingPunct="1">
              <a:lnSpc>
                <a:spcPct val="100000"/>
              </a:lnSpc>
              <a:spcBef>
                <a:spcPts val="1010"/>
              </a:spcBef>
              <a:spcAft>
                <a:spcPts val="0"/>
              </a:spcAft>
              <a:buClr>
                <a:schemeClr val="tx2"/>
              </a:buClr>
              <a:buSzTx/>
              <a:buFont typeface="Arial" pitchFamily="34" charset="0"/>
              <a:buNone/>
              <a:tabLst/>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p>
        </p:txBody>
      </p:sp>
      <p:cxnSp>
        <p:nvCxnSpPr>
          <p:cNvPr id="31" name="Rak 30"/>
          <p:cNvCxnSpPr/>
          <p:nvPr/>
        </p:nvCxnSpPr>
        <p:spPr bwMode="auto">
          <a:xfrm>
            <a:off x="2986086" y="2217682"/>
            <a:ext cx="59749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Bildobjekt 7"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lbildsida 2 rader">
    <p:spTree>
      <p:nvGrpSpPr>
        <p:cNvPr id="1" name=""/>
        <p:cNvGrpSpPr/>
        <p:nvPr/>
      </p:nvGrpSpPr>
      <p:grpSpPr>
        <a:xfrm>
          <a:off x="0" y="0"/>
          <a:ext cx="0" cy="0"/>
          <a:chOff x="0" y="0"/>
          <a:chExt cx="0" cy="0"/>
        </a:xfrm>
      </p:grpSpPr>
      <p:sp>
        <p:nvSpPr>
          <p:cNvPr id="8" name="Rektangel 7"/>
          <p:cNvSpPr/>
          <p:nvPr/>
        </p:nvSpPr>
        <p:spPr bwMode="auto">
          <a:xfrm>
            <a:off x="185461" y="183029"/>
            <a:ext cx="8784457" cy="6510978"/>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11" name="Rektangel 10"/>
          <p:cNvSpPr/>
          <p:nvPr/>
        </p:nvSpPr>
        <p:spPr bwMode="auto">
          <a:xfrm>
            <a:off x="2698045" y="1519974"/>
            <a:ext cx="6276622" cy="1852014"/>
          </a:xfrm>
          <a:prstGeom prst="rect">
            <a:avLst/>
          </a:prstGeom>
          <a:solidFill>
            <a:schemeClr val="bg1"/>
          </a:solidFill>
          <a:ln w="9525" cap="flat" cmpd="sng" algn="ctr">
            <a:noFill/>
            <a:prstDash val="solid"/>
            <a:round/>
            <a:headEnd type="none" w="med" len="med"/>
            <a:tailEnd type="none" w="med" len="med"/>
          </a:ln>
          <a:effectLst/>
        </p:spPr>
        <p:txBody>
          <a:bodyPr vert="horz" wrap="square" lIns="92364" tIns="46182" rIns="92364" bIns="46182"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sp>
        <p:nvSpPr>
          <p:cNvPr id="2" name="Rubrik 1"/>
          <p:cNvSpPr>
            <a:spLocks noGrp="1"/>
          </p:cNvSpPr>
          <p:nvPr>
            <p:ph type="ctrTitle" hasCustomPrompt="1"/>
          </p:nvPr>
        </p:nvSpPr>
        <p:spPr>
          <a:xfrm>
            <a:off x="2989560" y="1514569"/>
            <a:ext cx="5825197" cy="1192513"/>
          </a:xfrm>
        </p:spPr>
        <p:txBody>
          <a:bodyPr lIns="0" tIns="98182" rIns="0" bIns="83636" anchor="t" anchorCtr="0"/>
          <a:lstStyle>
            <a:lvl1pPr>
              <a:defRPr sz="3600"/>
            </a:lvl1pPr>
          </a:lstStyle>
          <a:p>
            <a:r>
              <a:rPr lang="sv-SE" dirty="0" smtClean="0"/>
              <a:t>Tvåradig </a:t>
            </a:r>
            <a:br>
              <a:rPr lang="sv-SE" dirty="0" smtClean="0"/>
            </a:br>
            <a:r>
              <a:rPr lang="sv-SE" dirty="0" smtClean="0"/>
              <a:t>titelrubrik</a:t>
            </a:r>
            <a:endParaRPr lang="sv-SE" dirty="0"/>
          </a:p>
        </p:txBody>
      </p:sp>
      <p:sp>
        <p:nvSpPr>
          <p:cNvPr id="17" name="Underrubrik 2"/>
          <p:cNvSpPr>
            <a:spLocks noGrp="1"/>
          </p:cNvSpPr>
          <p:nvPr>
            <p:ph type="subTitle" idx="1" hasCustomPrompt="1"/>
          </p:nvPr>
        </p:nvSpPr>
        <p:spPr>
          <a:xfrm>
            <a:off x="2989560" y="2784614"/>
            <a:ext cx="5825197" cy="322328"/>
          </a:xfrm>
        </p:spPr>
        <p:txBody>
          <a:bodyPr lIns="0" tIns="109091" rIns="0"/>
          <a:lstStyle>
            <a:lvl1pPr marL="0" indent="0" algn="l">
              <a:buNone/>
              <a:defRPr sz="1200" b="1" cap="all" baseline="0">
                <a:solidFill>
                  <a:schemeClr val="tx1"/>
                </a:solidFill>
              </a:defRPr>
            </a:lvl1pPr>
            <a:lvl2pPr marL="461818" indent="0" algn="ctr">
              <a:buNone/>
              <a:defRPr/>
            </a:lvl2pPr>
            <a:lvl3pPr marL="923635" indent="0" algn="ctr">
              <a:buNone/>
              <a:defRPr/>
            </a:lvl3pPr>
            <a:lvl4pPr marL="1385453" indent="0" algn="ctr">
              <a:buNone/>
              <a:defRPr/>
            </a:lvl4pPr>
            <a:lvl5pPr marL="1847271" indent="0" algn="ctr">
              <a:buNone/>
              <a:defRPr/>
            </a:lvl5pPr>
            <a:lvl6pPr marL="2309089" indent="0" algn="ctr">
              <a:buNone/>
              <a:defRPr/>
            </a:lvl6pPr>
            <a:lvl7pPr marL="2770906" indent="0" algn="ctr">
              <a:buNone/>
              <a:defRPr/>
            </a:lvl7pPr>
            <a:lvl8pPr marL="3232724" indent="0" algn="ctr">
              <a:buNone/>
              <a:defRPr/>
            </a:lvl8pPr>
            <a:lvl9pPr marL="3694542" indent="0" algn="ctr">
              <a:buNone/>
              <a:defRPr/>
            </a:lvl9pPr>
          </a:lstStyle>
          <a:p>
            <a:r>
              <a:rPr lang="sv-SE" dirty="0" smtClean="0"/>
              <a:t>Underrubrik eller namn</a:t>
            </a:r>
            <a:endParaRPr lang="sv-SE" dirty="0"/>
          </a:p>
        </p:txBody>
      </p:sp>
      <p:cxnSp>
        <p:nvCxnSpPr>
          <p:cNvPr id="9" name="Rak 8"/>
          <p:cNvCxnSpPr/>
          <p:nvPr/>
        </p:nvCxnSpPr>
        <p:spPr bwMode="auto">
          <a:xfrm>
            <a:off x="2986086" y="2775672"/>
            <a:ext cx="597497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 name="Bildobjekt 9" descr="Lunds sigill RGB 150.png"/>
          <p:cNvPicPr>
            <a:picLocks noChangeAspect="1"/>
          </p:cNvPicPr>
          <p:nvPr/>
        </p:nvPicPr>
        <p:blipFill>
          <a:blip r:embed="rId2"/>
          <a:srcRect r="17691" b="21541"/>
          <a:stretch>
            <a:fillRect/>
          </a:stretch>
        </p:blipFill>
        <p:spPr>
          <a:xfrm>
            <a:off x="6429566" y="4289979"/>
            <a:ext cx="2714434" cy="256802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upp 30"/>
          <p:cNvGrpSpPr/>
          <p:nvPr/>
        </p:nvGrpSpPr>
        <p:grpSpPr>
          <a:xfrm>
            <a:off x="-121163" y="-60121"/>
            <a:ext cx="9374826" cy="7002606"/>
            <a:chOff x="-119270" y="-59968"/>
            <a:chExt cx="9228344" cy="6984776"/>
          </a:xfrm>
        </p:grpSpPr>
        <p:cxnSp>
          <p:nvCxnSpPr>
            <p:cNvPr id="25" name="Rak 24"/>
            <p:cNvCxnSpPr/>
            <p:nvPr userDrawn="1"/>
          </p:nvCxnSpPr>
          <p:spPr bwMode="auto">
            <a:xfrm>
              <a:off x="-119270" y="1772485"/>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3" name="Rak 12"/>
            <p:cNvCxnSpPr/>
            <p:nvPr/>
          </p:nvCxnSpPr>
          <p:spPr bwMode="auto">
            <a:xfrm>
              <a:off x="-119270" y="176199"/>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4" name="Rak 13"/>
            <p:cNvCxnSpPr/>
            <p:nvPr/>
          </p:nvCxnSpPr>
          <p:spPr bwMode="auto">
            <a:xfrm>
              <a:off x="-119270" y="1266406"/>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5" name="Rak 14"/>
            <p:cNvCxnSpPr/>
            <p:nvPr/>
          </p:nvCxnSpPr>
          <p:spPr bwMode="auto">
            <a:xfrm>
              <a:off x="-119270" y="6676531"/>
              <a:ext cx="9228344"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6" name="Rak 15"/>
            <p:cNvCxnSpPr/>
            <p:nvPr/>
          </p:nvCxnSpPr>
          <p:spPr bwMode="auto">
            <a:xfrm>
              <a:off x="1705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17" name="Rak 16"/>
            <p:cNvCxnSpPr/>
            <p:nvPr/>
          </p:nvCxnSpPr>
          <p:spPr bwMode="auto">
            <a:xfrm>
              <a:off x="8821042"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0" name="Rak 19"/>
            <p:cNvCxnSpPr/>
            <p:nvPr/>
          </p:nvCxnSpPr>
          <p:spPr bwMode="auto">
            <a:xfrm>
              <a:off x="4138857"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23" name="Rak 22"/>
            <p:cNvCxnSpPr/>
            <p:nvPr/>
          </p:nvCxnSpPr>
          <p:spPr bwMode="auto">
            <a:xfrm>
              <a:off x="770383" y="-59968"/>
              <a:ext cx="0" cy="6984776"/>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12" name="Rektangel 11"/>
            <p:cNvSpPr/>
            <p:nvPr userDrawn="1"/>
          </p:nvSpPr>
          <p:spPr bwMode="auto">
            <a:xfrm>
              <a:off x="0" y="0"/>
              <a:ext cx="9001125" cy="684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014"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1"/>
                </a:solidFill>
                <a:effectLst/>
                <a:latin typeface="Arial" charset="0"/>
              </a:endParaRPr>
            </a:p>
          </p:txBody>
        </p:sp>
      </p:grpSp>
      <p:sp>
        <p:nvSpPr>
          <p:cNvPr id="1027" name="Rectangle 2"/>
          <p:cNvSpPr>
            <a:spLocks noGrp="1" noChangeArrowheads="1"/>
          </p:cNvSpPr>
          <p:nvPr>
            <p:ph type="title"/>
          </p:nvPr>
        </p:nvSpPr>
        <p:spPr bwMode="auto">
          <a:xfrm>
            <a:off x="653474" y="284496"/>
            <a:ext cx="7725825" cy="1142735"/>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sv-SE" dirty="0" smtClean="0"/>
              <a:t>Rubrik</a:t>
            </a:r>
          </a:p>
        </p:txBody>
      </p:sp>
      <p:sp>
        <p:nvSpPr>
          <p:cNvPr id="1028" name="Rectangle 3"/>
          <p:cNvSpPr>
            <a:spLocks noGrp="1" noChangeArrowheads="1"/>
          </p:cNvSpPr>
          <p:nvPr>
            <p:ph type="body" idx="1"/>
          </p:nvPr>
        </p:nvSpPr>
        <p:spPr bwMode="auto">
          <a:xfrm>
            <a:off x="667976" y="1848614"/>
            <a:ext cx="7710530" cy="3572255"/>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sv-SE" dirty="0" smtClean="0"/>
              <a:t>Skriv text</a:t>
            </a:r>
          </a:p>
          <a:p>
            <a:pPr lvl="1"/>
            <a:r>
              <a:rPr lang="sv-SE" dirty="0" smtClean="0"/>
              <a:t>Nivå två</a:t>
            </a:r>
          </a:p>
          <a:p>
            <a:pPr lvl="2"/>
            <a:r>
              <a:rPr lang="sv-SE" dirty="0" smtClean="0"/>
              <a:t>Nivå tre</a:t>
            </a:r>
          </a:p>
          <a:p>
            <a:pPr lvl="3"/>
            <a:r>
              <a:rPr lang="sv-SE" dirty="0" smtClean="0"/>
              <a:t>Nivå fyra</a:t>
            </a:r>
          </a:p>
        </p:txBody>
      </p:sp>
      <p:cxnSp>
        <p:nvCxnSpPr>
          <p:cNvPr id="10" name="Rak 9"/>
          <p:cNvCxnSpPr/>
          <p:nvPr/>
        </p:nvCxnSpPr>
        <p:spPr bwMode="auto">
          <a:xfrm>
            <a:off x="757088" y="1503211"/>
            <a:ext cx="76251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9" name="Bildobjekt 18" descr="Lunds_universitet RGB 150.png"/>
          <p:cNvPicPr>
            <a:picLocks noChangeAspect="1"/>
          </p:cNvPicPr>
          <p:nvPr/>
        </p:nvPicPr>
        <p:blipFill>
          <a:blip r:embed="rId20"/>
          <a:stretch>
            <a:fillRect/>
          </a:stretch>
        </p:blipFill>
        <p:spPr>
          <a:xfrm>
            <a:off x="7948259" y="5588206"/>
            <a:ext cx="782084" cy="94743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Lst>
  <p:timing>
    <p:tnLst>
      <p:par>
        <p:cTn xmlns:p14="http://schemas.microsoft.com/office/powerpoint/2010/main" id="1" dur="indefinite" restart="never" nodeType="tmRoot"/>
      </p:par>
    </p:tnLst>
  </p:timing>
  <p:txStyles>
    <p:titleStyle>
      <a:lvl1pPr algn="l" defTabSz="914014" rtl="0" eaLnBrk="1" fontAlgn="base" hangingPunct="1">
        <a:spcBef>
          <a:spcPct val="0"/>
        </a:spcBef>
        <a:spcAft>
          <a:spcPct val="0"/>
        </a:spcAft>
        <a:defRPr sz="3600" b="0">
          <a:solidFill>
            <a:schemeClr val="tx1"/>
          </a:solidFill>
          <a:latin typeface="+mj-lt"/>
          <a:ea typeface="ＭＳ Ｐゴシック" charset="-128"/>
          <a:cs typeface="+mj-cs"/>
        </a:defRPr>
      </a:lvl1pPr>
      <a:lvl2pPr algn="l" defTabSz="914014" rtl="0" eaLnBrk="1" fontAlgn="base" hangingPunct="1">
        <a:spcBef>
          <a:spcPct val="0"/>
        </a:spcBef>
        <a:spcAft>
          <a:spcPct val="0"/>
        </a:spcAft>
        <a:defRPr sz="3000" b="1">
          <a:solidFill>
            <a:schemeClr val="tx1"/>
          </a:solidFill>
          <a:latin typeface="Arial" charset="0"/>
          <a:ea typeface="ＭＳ Ｐゴシック" charset="-128"/>
        </a:defRPr>
      </a:lvl2pPr>
      <a:lvl3pPr algn="l" defTabSz="914014" rtl="0" eaLnBrk="1" fontAlgn="base" hangingPunct="1">
        <a:spcBef>
          <a:spcPct val="0"/>
        </a:spcBef>
        <a:spcAft>
          <a:spcPct val="0"/>
        </a:spcAft>
        <a:defRPr sz="3000" b="1">
          <a:solidFill>
            <a:schemeClr val="tx1"/>
          </a:solidFill>
          <a:latin typeface="Arial" charset="0"/>
          <a:ea typeface="ＭＳ Ｐゴシック" charset="-128"/>
        </a:defRPr>
      </a:lvl3pPr>
      <a:lvl4pPr algn="l" defTabSz="914014" rtl="0" eaLnBrk="1" fontAlgn="base" hangingPunct="1">
        <a:spcBef>
          <a:spcPct val="0"/>
        </a:spcBef>
        <a:spcAft>
          <a:spcPct val="0"/>
        </a:spcAft>
        <a:defRPr sz="3000" b="1">
          <a:solidFill>
            <a:schemeClr val="tx1"/>
          </a:solidFill>
          <a:latin typeface="Arial" charset="0"/>
          <a:ea typeface="ＭＳ Ｐゴシック" charset="-128"/>
        </a:defRPr>
      </a:lvl4pPr>
      <a:lvl5pPr algn="l" defTabSz="914014" rtl="0" eaLnBrk="1" fontAlgn="base" hangingPunct="1">
        <a:spcBef>
          <a:spcPct val="0"/>
        </a:spcBef>
        <a:spcAft>
          <a:spcPct val="0"/>
        </a:spcAft>
        <a:defRPr sz="3000" b="1">
          <a:solidFill>
            <a:schemeClr val="tx1"/>
          </a:solidFill>
          <a:latin typeface="Arial" charset="0"/>
          <a:ea typeface="ＭＳ Ｐゴシック" charset="-128"/>
        </a:defRPr>
      </a:lvl5pPr>
      <a:lvl6pPr marL="461818" algn="l" defTabSz="914014" rtl="0" eaLnBrk="1" fontAlgn="base" hangingPunct="1">
        <a:spcBef>
          <a:spcPct val="0"/>
        </a:spcBef>
        <a:spcAft>
          <a:spcPct val="0"/>
        </a:spcAft>
        <a:defRPr sz="3000" b="1">
          <a:solidFill>
            <a:schemeClr val="tx1"/>
          </a:solidFill>
          <a:latin typeface="Arial" charset="0"/>
        </a:defRPr>
      </a:lvl6pPr>
      <a:lvl7pPr marL="923635" algn="l" defTabSz="914014" rtl="0" eaLnBrk="1" fontAlgn="base" hangingPunct="1">
        <a:spcBef>
          <a:spcPct val="0"/>
        </a:spcBef>
        <a:spcAft>
          <a:spcPct val="0"/>
        </a:spcAft>
        <a:defRPr sz="3000" b="1">
          <a:solidFill>
            <a:schemeClr val="tx1"/>
          </a:solidFill>
          <a:latin typeface="Arial" charset="0"/>
        </a:defRPr>
      </a:lvl7pPr>
      <a:lvl8pPr marL="1385453" algn="l" defTabSz="914014" rtl="0" eaLnBrk="1" fontAlgn="base" hangingPunct="1">
        <a:spcBef>
          <a:spcPct val="0"/>
        </a:spcBef>
        <a:spcAft>
          <a:spcPct val="0"/>
        </a:spcAft>
        <a:defRPr sz="3000" b="1">
          <a:solidFill>
            <a:schemeClr val="tx1"/>
          </a:solidFill>
          <a:latin typeface="Arial" charset="0"/>
        </a:defRPr>
      </a:lvl8pPr>
      <a:lvl9pPr marL="1847271" algn="l" defTabSz="914014" rtl="0" eaLnBrk="1" fontAlgn="base" hangingPunct="1">
        <a:spcBef>
          <a:spcPct val="0"/>
        </a:spcBef>
        <a:spcAft>
          <a:spcPct val="0"/>
        </a:spcAft>
        <a:defRPr sz="3000" b="1">
          <a:solidFill>
            <a:schemeClr val="tx1"/>
          </a:solidFill>
          <a:latin typeface="Arial" charset="0"/>
        </a:defRPr>
      </a:lvl9pPr>
    </p:titleStyle>
    <p:bodyStyle>
      <a:lvl1pPr marL="232513" indent="-232513" algn="l" defTabSz="914014" rtl="0" eaLnBrk="1" fontAlgn="base" hangingPunct="1">
        <a:spcBef>
          <a:spcPts val="1010"/>
        </a:spcBef>
        <a:spcAft>
          <a:spcPts val="0"/>
        </a:spcAft>
        <a:buClr>
          <a:schemeClr val="tx2"/>
        </a:buClr>
        <a:buFont typeface="Arial" pitchFamily="34" charset="0"/>
        <a:buChar char="•"/>
        <a:defRPr sz="2200" b="0">
          <a:solidFill>
            <a:schemeClr val="tx2"/>
          </a:solidFill>
          <a:latin typeface="+mn-lt"/>
          <a:ea typeface="ＭＳ Ｐゴシック" charset="-128"/>
          <a:cs typeface="+mn-cs"/>
        </a:defRPr>
      </a:lvl1pPr>
      <a:lvl2pPr marL="707159" indent="-250151" algn="l" defTabSz="914014" rtl="0" eaLnBrk="1" fontAlgn="base" hangingPunct="1">
        <a:spcBef>
          <a:spcPts val="1010"/>
        </a:spcBef>
        <a:spcAft>
          <a:spcPts val="0"/>
        </a:spcAft>
        <a:buClr>
          <a:schemeClr val="tx1"/>
        </a:buClr>
        <a:buChar char="–"/>
        <a:defRPr sz="2200" b="0">
          <a:solidFill>
            <a:schemeClr val="tx2"/>
          </a:solidFill>
          <a:latin typeface="+mn-lt"/>
          <a:ea typeface="ＭＳ Ｐゴシック" charset="-128"/>
        </a:defRPr>
      </a:lvl2pPr>
      <a:lvl3pPr marL="1100024" indent="-181200" algn="l" defTabSz="914014" rtl="0" eaLnBrk="1" fontAlgn="base" hangingPunct="1">
        <a:spcBef>
          <a:spcPts val="1010"/>
        </a:spcBef>
        <a:spcAft>
          <a:spcPts val="0"/>
        </a:spcAft>
        <a:buClr>
          <a:schemeClr val="tx1"/>
        </a:buClr>
        <a:buFont typeface="Lucida Grande"/>
        <a:buChar char="»"/>
        <a:defRPr sz="2000" b="0">
          <a:solidFill>
            <a:schemeClr val="tx2"/>
          </a:solidFill>
          <a:latin typeface="+mn-lt"/>
          <a:ea typeface="ＭＳ Ｐゴシック" charset="-128"/>
        </a:defRPr>
      </a:lvl3pPr>
      <a:lvl4pPr marL="1566653" indent="-195631" algn="l" defTabSz="914014" rtl="0" eaLnBrk="1" fontAlgn="base" hangingPunct="1">
        <a:spcBef>
          <a:spcPts val="1010"/>
        </a:spcBef>
        <a:spcAft>
          <a:spcPts val="0"/>
        </a:spcAft>
        <a:buClr>
          <a:schemeClr val="tx1"/>
        </a:buClr>
        <a:buChar char="–"/>
        <a:defRPr sz="2000" b="0">
          <a:solidFill>
            <a:schemeClr val="tx2"/>
          </a:solidFill>
          <a:latin typeface="+mn-lt"/>
          <a:ea typeface="ＭＳ Ｐゴシック" charset="-128"/>
        </a:defRPr>
      </a:lvl4pPr>
      <a:lvl5pPr marL="2057334" indent="-229306" algn="l" defTabSz="914014" rtl="0" eaLnBrk="1" fontAlgn="base" hangingPunct="1">
        <a:spcBef>
          <a:spcPct val="20000"/>
        </a:spcBef>
        <a:spcAft>
          <a:spcPct val="0"/>
        </a:spcAft>
        <a:buChar char="»"/>
        <a:defRPr sz="2000" b="1">
          <a:solidFill>
            <a:schemeClr val="tx1"/>
          </a:solidFill>
          <a:latin typeface="+mn-lt"/>
          <a:ea typeface="ＭＳ Ｐゴシック" charset="-128"/>
        </a:defRPr>
      </a:lvl5pPr>
      <a:lvl6pPr marL="2519152" indent="-229306" algn="l" defTabSz="914014" rtl="0" eaLnBrk="1" fontAlgn="base" hangingPunct="1">
        <a:spcBef>
          <a:spcPct val="20000"/>
        </a:spcBef>
        <a:spcAft>
          <a:spcPct val="0"/>
        </a:spcAft>
        <a:buChar char="»"/>
        <a:defRPr sz="2000">
          <a:solidFill>
            <a:schemeClr val="tx1"/>
          </a:solidFill>
          <a:latin typeface="+mn-lt"/>
          <a:ea typeface="ＭＳ Ｐゴシック" charset="-128"/>
        </a:defRPr>
      </a:lvl6pPr>
      <a:lvl7pPr marL="2980970" indent="-229306" algn="l" defTabSz="914014" rtl="0" eaLnBrk="1" fontAlgn="base" hangingPunct="1">
        <a:spcBef>
          <a:spcPct val="20000"/>
        </a:spcBef>
        <a:spcAft>
          <a:spcPct val="0"/>
        </a:spcAft>
        <a:buChar char="»"/>
        <a:defRPr sz="2000">
          <a:solidFill>
            <a:schemeClr val="tx1"/>
          </a:solidFill>
          <a:latin typeface="+mn-lt"/>
          <a:ea typeface="ＭＳ Ｐゴシック" charset="-128"/>
        </a:defRPr>
      </a:lvl7pPr>
      <a:lvl8pPr marL="3442787" indent="-229306" algn="l" defTabSz="914014" rtl="0" eaLnBrk="1" fontAlgn="base" hangingPunct="1">
        <a:spcBef>
          <a:spcPct val="20000"/>
        </a:spcBef>
        <a:spcAft>
          <a:spcPct val="0"/>
        </a:spcAft>
        <a:buChar char="»"/>
        <a:defRPr sz="2000">
          <a:solidFill>
            <a:schemeClr val="tx1"/>
          </a:solidFill>
          <a:latin typeface="+mn-lt"/>
          <a:ea typeface="ＭＳ Ｐゴシック" charset="-128"/>
        </a:defRPr>
      </a:lvl8pPr>
      <a:lvl9pPr marL="3904605" indent="-229306" algn="l" defTabSz="914014"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sv-SE"/>
      </a:defPPr>
      <a:lvl1pPr marL="0" algn="l" defTabSz="461818" rtl="0" eaLnBrk="1" latinLnBrk="0" hangingPunct="1">
        <a:defRPr sz="1800" kern="1200">
          <a:solidFill>
            <a:schemeClr val="tx1"/>
          </a:solidFill>
          <a:latin typeface="+mn-lt"/>
          <a:ea typeface="+mn-ea"/>
          <a:cs typeface="+mn-cs"/>
        </a:defRPr>
      </a:lvl1pPr>
      <a:lvl2pPr marL="461818" algn="l" defTabSz="461818" rtl="0" eaLnBrk="1" latinLnBrk="0" hangingPunct="1">
        <a:defRPr sz="1800" kern="1200">
          <a:solidFill>
            <a:schemeClr val="tx1"/>
          </a:solidFill>
          <a:latin typeface="+mn-lt"/>
          <a:ea typeface="+mn-ea"/>
          <a:cs typeface="+mn-cs"/>
        </a:defRPr>
      </a:lvl2pPr>
      <a:lvl3pPr marL="923635" algn="l" defTabSz="461818" rtl="0" eaLnBrk="1" latinLnBrk="0" hangingPunct="1">
        <a:defRPr sz="1800" kern="1200">
          <a:solidFill>
            <a:schemeClr val="tx1"/>
          </a:solidFill>
          <a:latin typeface="+mn-lt"/>
          <a:ea typeface="+mn-ea"/>
          <a:cs typeface="+mn-cs"/>
        </a:defRPr>
      </a:lvl3pPr>
      <a:lvl4pPr marL="1385453" algn="l" defTabSz="461818" rtl="0" eaLnBrk="1" latinLnBrk="0" hangingPunct="1">
        <a:defRPr sz="1800" kern="1200">
          <a:solidFill>
            <a:schemeClr val="tx1"/>
          </a:solidFill>
          <a:latin typeface="+mn-lt"/>
          <a:ea typeface="+mn-ea"/>
          <a:cs typeface="+mn-cs"/>
        </a:defRPr>
      </a:lvl4pPr>
      <a:lvl5pPr marL="1847271" algn="l" defTabSz="461818" rtl="0" eaLnBrk="1" latinLnBrk="0" hangingPunct="1">
        <a:defRPr sz="1800" kern="1200">
          <a:solidFill>
            <a:schemeClr val="tx1"/>
          </a:solidFill>
          <a:latin typeface="+mn-lt"/>
          <a:ea typeface="+mn-ea"/>
          <a:cs typeface="+mn-cs"/>
        </a:defRPr>
      </a:lvl5pPr>
      <a:lvl6pPr marL="2309089" algn="l" defTabSz="461818" rtl="0" eaLnBrk="1" latinLnBrk="0" hangingPunct="1">
        <a:defRPr sz="1800" kern="1200">
          <a:solidFill>
            <a:schemeClr val="tx1"/>
          </a:solidFill>
          <a:latin typeface="+mn-lt"/>
          <a:ea typeface="+mn-ea"/>
          <a:cs typeface="+mn-cs"/>
        </a:defRPr>
      </a:lvl6pPr>
      <a:lvl7pPr marL="2770906" algn="l" defTabSz="461818" rtl="0" eaLnBrk="1" latinLnBrk="0" hangingPunct="1">
        <a:defRPr sz="1800" kern="1200">
          <a:solidFill>
            <a:schemeClr val="tx1"/>
          </a:solidFill>
          <a:latin typeface="+mn-lt"/>
          <a:ea typeface="+mn-ea"/>
          <a:cs typeface="+mn-cs"/>
        </a:defRPr>
      </a:lvl7pPr>
      <a:lvl8pPr marL="3232724" algn="l" defTabSz="461818" rtl="0" eaLnBrk="1" latinLnBrk="0" hangingPunct="1">
        <a:defRPr sz="1800" kern="1200">
          <a:solidFill>
            <a:schemeClr val="tx1"/>
          </a:solidFill>
          <a:latin typeface="+mn-lt"/>
          <a:ea typeface="+mn-ea"/>
          <a:cs typeface="+mn-cs"/>
        </a:defRPr>
      </a:lvl8pPr>
      <a:lvl9pPr marL="3694542" algn="l" defTabSz="4618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5004048" y="1527136"/>
            <a:ext cx="4032448" cy="716204"/>
          </a:xfrm>
        </p:spPr>
        <p:txBody>
          <a:bodyPr/>
          <a:lstStyle/>
          <a:p>
            <a:r>
              <a:rPr lang="en-US" sz="2800" dirty="0" smtClean="0"/>
              <a:t>MAMN25 </a:t>
            </a:r>
            <a:r>
              <a:rPr lang="en-US" sz="2800" dirty="0" err="1" smtClean="0"/>
              <a:t>Konceptfas</a:t>
            </a:r>
            <a:r>
              <a:rPr lang="en-US" sz="2800" dirty="0" smtClean="0"/>
              <a:t> 2</a:t>
            </a:r>
            <a:endParaRPr lang="en-US" sz="2800" noProof="0" dirty="0"/>
          </a:p>
        </p:txBody>
      </p:sp>
      <p:sp>
        <p:nvSpPr>
          <p:cNvPr id="4" name="Subtitle 3"/>
          <p:cNvSpPr>
            <a:spLocks noGrp="1"/>
          </p:cNvSpPr>
          <p:nvPr>
            <p:ph type="subTitle" idx="1"/>
          </p:nvPr>
        </p:nvSpPr>
        <p:spPr/>
        <p:txBody>
          <a:bodyPr/>
          <a:lstStyle/>
          <a:p>
            <a:r>
              <a:rPr lang="en-US" noProof="0" dirty="0" smtClean="0"/>
              <a:t>Kirsten Rassmus-Gröhn</a:t>
            </a:r>
            <a:endParaRPr lang="en-US" noProof="0" dirty="0"/>
          </a:p>
        </p:txBody>
      </p:sp>
    </p:spTree>
    <p:extLst>
      <p:ext uri="{BB962C8B-B14F-4D97-AF65-F5344CB8AC3E}">
        <p14:creationId xmlns:p14="http://schemas.microsoft.com/office/powerpoint/2010/main" val="14472528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Dålig data och felaktiga slutsatser</a:t>
            </a:r>
            <a:endParaRPr lang="sv-SE" dirty="0"/>
          </a:p>
        </p:txBody>
      </p:sp>
      <p:sp>
        <p:nvSpPr>
          <p:cNvPr id="3" name="Platshållare för innehåll 2"/>
          <p:cNvSpPr>
            <a:spLocks noGrp="1"/>
          </p:cNvSpPr>
          <p:nvPr>
            <p:ph idx="1"/>
          </p:nvPr>
        </p:nvSpPr>
        <p:spPr/>
        <p:txBody>
          <a:bodyPr/>
          <a:lstStyle/>
          <a:p>
            <a:r>
              <a:rPr lang="sv-SE" dirty="0" smtClean="0"/>
              <a:t>Frågorna är felaktigt utformade, ex.</a:t>
            </a:r>
          </a:p>
          <a:p>
            <a:pPr lvl="1"/>
            <a:r>
              <a:rPr lang="sv-SE" dirty="0" smtClean="0"/>
              <a:t>Exempelvis enkät med svårtydda alternativ</a:t>
            </a:r>
          </a:p>
        </p:txBody>
      </p:sp>
      <p:pic>
        <p:nvPicPr>
          <p:cNvPr id="5" name="Bildobjekt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66" y="2892770"/>
            <a:ext cx="7180736" cy="3524189"/>
          </a:xfrm>
          <a:prstGeom prst="rect">
            <a:avLst/>
          </a:prstGeom>
        </p:spPr>
      </p:pic>
    </p:spTree>
    <p:extLst>
      <p:ext uri="{BB962C8B-B14F-4D97-AF65-F5344CB8AC3E}">
        <p14:creationId xmlns:p14="http://schemas.microsoft.com/office/powerpoint/2010/main" val="38211755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sv-SE" dirty="0" err="1" smtClean="0"/>
              <a:t>Konceptfas</a:t>
            </a:r>
            <a:r>
              <a:rPr lang="sv-SE" dirty="0" smtClean="0"/>
              <a:t> 2</a:t>
            </a:r>
            <a:endParaRPr lang="sv-SE" dirty="0"/>
          </a:p>
        </p:txBody>
      </p:sp>
    </p:spTree>
    <p:extLst>
      <p:ext uri="{BB962C8B-B14F-4D97-AF65-F5344CB8AC3E}">
        <p14:creationId xmlns:p14="http://schemas.microsoft.com/office/powerpoint/2010/main" val="7477144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sv-SE" dirty="0" err="1" smtClean="0"/>
              <a:t>Konceptfas</a:t>
            </a:r>
            <a:r>
              <a:rPr lang="sv-SE" dirty="0" smtClean="0"/>
              <a:t> 2</a:t>
            </a:r>
            <a:endParaRPr lang="en-US" dirty="0" smtClean="0"/>
          </a:p>
        </p:txBody>
      </p:sp>
      <p:sp>
        <p:nvSpPr>
          <p:cNvPr id="3" name="Content Placeholder 2"/>
          <p:cNvSpPr>
            <a:spLocks noGrp="1"/>
          </p:cNvSpPr>
          <p:nvPr>
            <p:ph idx="1"/>
          </p:nvPr>
        </p:nvSpPr>
        <p:spPr/>
        <p:txBody>
          <a:bodyPr rtlCol="0">
            <a:noAutofit/>
          </a:bodyPr>
          <a:lstStyle/>
          <a:p>
            <a:pPr fontAlgn="auto">
              <a:spcAft>
                <a:spcPts val="0"/>
              </a:spcAft>
              <a:buFont typeface="Arial" pitchFamily="34" charset="0"/>
              <a:buChar char="•"/>
              <a:defRPr/>
            </a:pPr>
            <a:r>
              <a:rPr lang="en-US" sz="2000" dirty="0" err="1" smtClean="0"/>
              <a:t>Sammanfattning</a:t>
            </a:r>
            <a:r>
              <a:rPr lang="en-US" sz="2000" dirty="0" smtClean="0"/>
              <a:t> </a:t>
            </a:r>
            <a:r>
              <a:rPr lang="en-US" sz="2000" dirty="0" err="1" smtClean="0"/>
              <a:t>av</a:t>
            </a:r>
            <a:r>
              <a:rPr lang="en-US" sz="2000" dirty="0" smtClean="0"/>
              <a:t> </a:t>
            </a:r>
            <a:r>
              <a:rPr lang="en-US" sz="2000" dirty="0" err="1" smtClean="0"/>
              <a:t>undersökning</a:t>
            </a:r>
            <a:endParaRPr lang="en-US" sz="2000" dirty="0" smtClean="0"/>
          </a:p>
          <a:p>
            <a:pPr lvl="1" fontAlgn="auto">
              <a:spcAft>
                <a:spcPts val="0"/>
              </a:spcAft>
              <a:buFont typeface="Arial" pitchFamily="34" charset="0"/>
              <a:buChar char="•"/>
              <a:defRPr/>
            </a:pPr>
            <a:r>
              <a:rPr lang="en-US" sz="2000" dirty="0" err="1" smtClean="0"/>
              <a:t>Effekt-mål</a:t>
            </a:r>
            <a:endParaRPr lang="en-US" sz="2000" dirty="0" smtClean="0"/>
          </a:p>
          <a:p>
            <a:pPr lvl="1" fontAlgn="auto">
              <a:spcAft>
                <a:spcPts val="0"/>
              </a:spcAft>
              <a:buFont typeface="Arial" pitchFamily="34" charset="0"/>
              <a:buChar char="•"/>
              <a:defRPr/>
            </a:pPr>
            <a:r>
              <a:rPr lang="en-US" sz="2000" dirty="0" err="1" smtClean="0"/>
              <a:t>Brukskvaliteter</a:t>
            </a:r>
            <a:endParaRPr lang="en-US" sz="2000" dirty="0" smtClean="0"/>
          </a:p>
          <a:p>
            <a:pPr fontAlgn="auto">
              <a:spcAft>
                <a:spcPts val="0"/>
              </a:spcAft>
              <a:buFont typeface="Arial" pitchFamily="34" charset="0"/>
              <a:buChar char="•"/>
              <a:defRPr/>
            </a:pPr>
            <a:r>
              <a:rPr lang="en-US" sz="2000" dirty="0" err="1" smtClean="0"/>
              <a:t>Idé-generering</a:t>
            </a:r>
            <a:endParaRPr lang="en-US" sz="2000" dirty="0" smtClean="0"/>
          </a:p>
          <a:p>
            <a:pPr lvl="1" fontAlgn="auto">
              <a:spcAft>
                <a:spcPts val="0"/>
              </a:spcAft>
              <a:buFont typeface="Arial" pitchFamily="34" charset="0"/>
              <a:buChar char="•"/>
              <a:defRPr/>
            </a:pPr>
            <a:r>
              <a:rPr lang="en-US" sz="2000" dirty="0" smtClean="0"/>
              <a:t>Brainstorming-</a:t>
            </a:r>
            <a:r>
              <a:rPr lang="en-US" sz="2000" dirty="0" err="1" smtClean="0"/>
              <a:t>metoder</a:t>
            </a:r>
            <a:endParaRPr lang="en-US" sz="2000" dirty="0"/>
          </a:p>
          <a:p>
            <a:pPr lvl="1" fontAlgn="auto">
              <a:spcAft>
                <a:spcPts val="0"/>
              </a:spcAft>
              <a:buFont typeface="Arial" pitchFamily="34" charset="0"/>
              <a:buChar char="•"/>
              <a:defRPr/>
            </a:pPr>
            <a:r>
              <a:rPr lang="sv-SE" sz="2000" dirty="0" err="1" smtClean="0"/>
              <a:t>Bodystorming</a:t>
            </a:r>
            <a:endParaRPr lang="sv-SE" sz="2000" dirty="0" smtClean="0"/>
          </a:p>
          <a:p>
            <a:pPr fontAlgn="auto">
              <a:spcAft>
                <a:spcPts val="0"/>
              </a:spcAft>
              <a:buFont typeface="Arial" pitchFamily="34" charset="0"/>
              <a:buChar char="•"/>
              <a:defRPr/>
            </a:pPr>
            <a:r>
              <a:rPr lang="sv-SE" sz="2000" dirty="0" smtClean="0"/>
              <a:t>Kommunicera design-konceptet</a:t>
            </a:r>
            <a:endParaRPr lang="en-US" sz="2000" dirty="0"/>
          </a:p>
          <a:p>
            <a:pPr lvl="1" fontAlgn="auto">
              <a:spcAft>
                <a:spcPts val="0"/>
              </a:spcAft>
              <a:buFont typeface="Arial" pitchFamily="34" charset="0"/>
              <a:buChar char="•"/>
              <a:defRPr/>
            </a:pPr>
            <a:r>
              <a:rPr lang="en-US" sz="2000" dirty="0" smtClean="0"/>
              <a:t>Personas</a:t>
            </a:r>
          </a:p>
          <a:p>
            <a:pPr lvl="1" fontAlgn="auto">
              <a:spcAft>
                <a:spcPts val="0"/>
              </a:spcAft>
              <a:buFont typeface="Arial" pitchFamily="34" charset="0"/>
              <a:buChar char="•"/>
              <a:defRPr/>
            </a:pPr>
            <a:r>
              <a:rPr lang="en-US" sz="2000" dirty="0" smtClean="0"/>
              <a:t>Scenarios</a:t>
            </a:r>
          </a:p>
          <a:p>
            <a:pPr lvl="1" fontAlgn="auto">
              <a:spcAft>
                <a:spcPts val="0"/>
              </a:spcAft>
              <a:buFont typeface="Arial" pitchFamily="34" charset="0"/>
              <a:buChar char="•"/>
              <a:defRPr/>
            </a:pPr>
            <a:r>
              <a:rPr lang="en-US" sz="2000" dirty="0" smtClean="0"/>
              <a:t>Storyboards</a:t>
            </a:r>
          </a:p>
          <a:p>
            <a:pPr fontAlgn="auto">
              <a:spcAft>
                <a:spcPts val="0"/>
              </a:spcAft>
              <a:buFont typeface="Arial" pitchFamily="34" charset="0"/>
              <a:buChar char="•"/>
              <a:defRPr/>
            </a:pPr>
            <a:endParaRPr lang="en-US" sz="2000" dirty="0"/>
          </a:p>
        </p:txBody>
      </p:sp>
    </p:spTree>
    <p:extLst>
      <p:ext uri="{BB962C8B-B14F-4D97-AF65-F5344CB8AC3E}">
        <p14:creationId xmlns:p14="http://schemas.microsoft.com/office/powerpoint/2010/main" val="24389536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Koncept</a:t>
            </a:r>
            <a:endParaRPr lang="sv-SE" dirty="0"/>
          </a:p>
        </p:txBody>
      </p:sp>
      <p:sp>
        <p:nvSpPr>
          <p:cNvPr id="3" name="Content Placeholder 2"/>
          <p:cNvSpPr>
            <a:spLocks noGrp="1"/>
          </p:cNvSpPr>
          <p:nvPr>
            <p:ph idx="1"/>
          </p:nvPr>
        </p:nvSpPr>
        <p:spPr/>
        <p:txBody>
          <a:bodyPr/>
          <a:lstStyle/>
          <a:p>
            <a:r>
              <a:rPr lang="sv-SE" dirty="0" smtClean="0"/>
              <a:t>Def: Övergripande och bärande idé</a:t>
            </a:r>
          </a:p>
          <a:p>
            <a:endParaRPr lang="sv-SE" dirty="0"/>
          </a:p>
          <a:p>
            <a:r>
              <a:rPr lang="sv-SE" dirty="0" smtClean="0"/>
              <a:t>Def: Skiss / utkast</a:t>
            </a:r>
          </a:p>
          <a:p>
            <a:endParaRPr lang="sv-SE" dirty="0"/>
          </a:p>
          <a:p>
            <a:r>
              <a:rPr lang="sv-SE" dirty="0" smtClean="0"/>
              <a:t>Def: Tänkt lösning på givet problem</a:t>
            </a:r>
          </a:p>
          <a:p>
            <a:endParaRPr lang="sv-SE" dirty="0"/>
          </a:p>
          <a:p>
            <a:r>
              <a:rPr lang="sv-SE" dirty="0" smtClean="0"/>
              <a:t>Def: Mental representation och/eller generaliserad tankestruktur</a:t>
            </a:r>
            <a:endParaRPr lang="sv-SE" dirty="0"/>
          </a:p>
        </p:txBody>
      </p:sp>
    </p:spTree>
    <p:extLst>
      <p:ext uri="{BB962C8B-B14F-4D97-AF65-F5344CB8AC3E}">
        <p14:creationId xmlns:p14="http://schemas.microsoft.com/office/powerpoint/2010/main" val="40022074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Designkoncept</a:t>
            </a:r>
            <a:endParaRPr lang="sv-SE" dirty="0"/>
          </a:p>
        </p:txBody>
      </p:sp>
      <p:sp>
        <p:nvSpPr>
          <p:cNvPr id="3" name="Content Placeholder 2"/>
          <p:cNvSpPr>
            <a:spLocks noGrp="1"/>
          </p:cNvSpPr>
          <p:nvPr>
            <p:ph idx="1"/>
          </p:nvPr>
        </p:nvSpPr>
        <p:spPr/>
        <p:txBody>
          <a:bodyPr/>
          <a:lstStyle/>
          <a:p>
            <a:r>
              <a:rPr lang="sv-SE" dirty="0" smtClean="0"/>
              <a:t>”Kommunikationsverktyg … (som) på ett enkelt sätt, utan teknisk jargong, uttrycker själva kärnan i en produkt eller tjänst” </a:t>
            </a:r>
            <a:br>
              <a:rPr lang="sv-SE" dirty="0" smtClean="0"/>
            </a:br>
            <a:r>
              <a:rPr lang="sv-SE" dirty="0" smtClean="0"/>
              <a:t>				(</a:t>
            </a:r>
            <a:r>
              <a:rPr lang="sv-SE" i="1" dirty="0"/>
              <a:t>K</a:t>
            </a:r>
            <a:r>
              <a:rPr lang="sv-SE" i="1" dirty="0" smtClean="0"/>
              <a:t>einonen via </a:t>
            </a:r>
            <a:r>
              <a:rPr lang="sv-SE" i="1" dirty="0" err="1" smtClean="0"/>
              <a:t>Arvola</a:t>
            </a:r>
            <a:r>
              <a:rPr lang="sv-SE" dirty="0"/>
              <a:t>)</a:t>
            </a:r>
          </a:p>
        </p:txBody>
      </p:sp>
    </p:spTree>
    <p:extLst>
      <p:ext uri="{BB962C8B-B14F-4D97-AF65-F5344CB8AC3E}">
        <p14:creationId xmlns:p14="http://schemas.microsoft.com/office/powerpoint/2010/main" val="9084538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Ett designkoncept</a:t>
            </a:r>
            <a:endParaRPr lang="sv-SE" dirty="0"/>
          </a:p>
        </p:txBody>
      </p:sp>
      <p:sp>
        <p:nvSpPr>
          <p:cNvPr id="3" name="Content Placeholder 2"/>
          <p:cNvSpPr>
            <a:spLocks noGrp="1"/>
          </p:cNvSpPr>
          <p:nvPr>
            <p:ph idx="1"/>
          </p:nvPr>
        </p:nvSpPr>
        <p:spPr/>
        <p:txBody>
          <a:bodyPr/>
          <a:lstStyle/>
          <a:p>
            <a:r>
              <a:rPr lang="sv-SE" dirty="0" smtClean="0"/>
              <a:t>Behöver inte vara tekniskt realiserbart</a:t>
            </a:r>
          </a:p>
          <a:p>
            <a:r>
              <a:rPr lang="sv-SE" dirty="0" smtClean="0"/>
              <a:t>Kan kommuniceras på flera olika sätt</a:t>
            </a:r>
            <a:endParaRPr lang="sv-SE" dirty="0"/>
          </a:p>
        </p:txBody>
      </p:sp>
      <p:pic>
        <p:nvPicPr>
          <p:cNvPr id="4" name="Picture 3" descr="hamster-wheel-car-concept_DRLyO_1734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3068960"/>
            <a:ext cx="3024336" cy="3090322"/>
          </a:xfrm>
          <a:prstGeom prst="rect">
            <a:avLst/>
          </a:prstGeom>
        </p:spPr>
      </p:pic>
    </p:spTree>
    <p:extLst>
      <p:ext uri="{BB962C8B-B14F-4D97-AF65-F5344CB8AC3E}">
        <p14:creationId xmlns:p14="http://schemas.microsoft.com/office/powerpoint/2010/main" val="12891983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Konceptets specifikation</a:t>
            </a:r>
            <a:endParaRPr lang="sv-SE" dirty="0"/>
          </a:p>
        </p:txBody>
      </p:sp>
      <p:sp>
        <p:nvSpPr>
          <p:cNvPr id="3" name="Content Placeholder 2"/>
          <p:cNvSpPr>
            <a:spLocks noGrp="1"/>
          </p:cNvSpPr>
          <p:nvPr>
            <p:ph idx="1"/>
          </p:nvPr>
        </p:nvSpPr>
        <p:spPr/>
        <p:txBody>
          <a:bodyPr/>
          <a:lstStyle/>
          <a:p>
            <a:r>
              <a:rPr lang="sv-SE" dirty="0" smtClean="0"/>
              <a:t>Vad – en identifierbar helhet </a:t>
            </a:r>
            <a:r>
              <a:rPr lang="sv-SE" i="1" dirty="0" smtClean="0"/>
              <a:t>ur en användares perspektiv</a:t>
            </a:r>
          </a:p>
          <a:p>
            <a:r>
              <a:rPr lang="sv-SE" dirty="0" smtClean="0"/>
              <a:t>Varför – motivera produkten / tjänsten</a:t>
            </a:r>
          </a:p>
          <a:p>
            <a:r>
              <a:rPr lang="sv-SE" dirty="0" smtClean="0"/>
              <a:t>Övergripande hur</a:t>
            </a:r>
          </a:p>
          <a:p>
            <a:pPr lvl="1"/>
            <a:r>
              <a:rPr lang="sv-SE" dirty="0" smtClean="0"/>
              <a:t>principer att följa</a:t>
            </a:r>
          </a:p>
          <a:p>
            <a:pPr lvl="1"/>
            <a:r>
              <a:rPr lang="sv-SE" dirty="0"/>
              <a:t>k</a:t>
            </a:r>
            <a:r>
              <a:rPr lang="sv-SE" dirty="0" smtClean="0"/>
              <a:t>valiteter att eftersträva</a:t>
            </a:r>
          </a:p>
          <a:p>
            <a:pPr lvl="1"/>
            <a:r>
              <a:rPr lang="sv-SE" dirty="0" smtClean="0"/>
              <a:t>Vilken sorts produkt / tjänst är det</a:t>
            </a:r>
            <a:endParaRPr lang="sv-SE" dirty="0"/>
          </a:p>
        </p:txBody>
      </p:sp>
    </p:spTree>
    <p:extLst>
      <p:ext uri="{BB962C8B-B14F-4D97-AF65-F5344CB8AC3E}">
        <p14:creationId xmlns:p14="http://schemas.microsoft.com/office/powerpoint/2010/main" val="42743143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sv-SE" dirty="0" smtClean="0"/>
              <a:t>Sammanfatta undersökning</a:t>
            </a:r>
            <a:endParaRPr lang="sv-SE" dirty="0"/>
          </a:p>
        </p:txBody>
      </p:sp>
    </p:spTree>
    <p:extLst>
      <p:ext uri="{BB962C8B-B14F-4D97-AF65-F5344CB8AC3E}">
        <p14:creationId xmlns:p14="http://schemas.microsoft.com/office/powerpoint/2010/main" val="4338023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smtClean="0"/>
              <a:t>Effektmål</a:t>
            </a:r>
            <a:endParaRPr lang="sv-SE" dirty="0"/>
          </a:p>
        </p:txBody>
      </p:sp>
      <p:sp>
        <p:nvSpPr>
          <p:cNvPr id="4" name="Content Placeholder 3"/>
          <p:cNvSpPr>
            <a:spLocks noGrp="1"/>
          </p:cNvSpPr>
          <p:nvPr>
            <p:ph idx="1"/>
          </p:nvPr>
        </p:nvSpPr>
        <p:spPr/>
        <p:txBody>
          <a:bodyPr/>
          <a:lstStyle/>
          <a:p>
            <a:r>
              <a:rPr lang="sv-SE" dirty="0" smtClean="0"/>
              <a:t>Vad, utifrån undersökningen, ska effekten av införandet av en ny produkt / system bli?</a:t>
            </a:r>
          </a:p>
          <a:p>
            <a:endParaRPr lang="sv-SE" dirty="0"/>
          </a:p>
        </p:txBody>
      </p:sp>
      <p:pic>
        <p:nvPicPr>
          <p:cNvPr id="5" name="Picture 4" descr="center-736423_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2924944"/>
            <a:ext cx="3744416" cy="3241260"/>
          </a:xfrm>
          <a:prstGeom prst="rect">
            <a:avLst/>
          </a:prstGeom>
        </p:spPr>
      </p:pic>
    </p:spTree>
    <p:extLst>
      <p:ext uri="{BB962C8B-B14F-4D97-AF65-F5344CB8AC3E}">
        <p14:creationId xmlns:p14="http://schemas.microsoft.com/office/powerpoint/2010/main" val="105592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Exempel - </a:t>
            </a:r>
            <a:r>
              <a:rPr lang="sv-SE" dirty="0" err="1" smtClean="0"/>
              <a:t>Navmem</a:t>
            </a:r>
            <a:endParaRPr lang="sv-SE" dirty="0"/>
          </a:p>
        </p:txBody>
      </p:sp>
      <p:sp>
        <p:nvSpPr>
          <p:cNvPr id="3" name="Content Placeholder 2"/>
          <p:cNvSpPr>
            <a:spLocks noGrp="1"/>
          </p:cNvSpPr>
          <p:nvPr>
            <p:ph idx="1"/>
          </p:nvPr>
        </p:nvSpPr>
        <p:spPr/>
        <p:txBody>
          <a:bodyPr/>
          <a:lstStyle/>
          <a:p>
            <a:r>
              <a:rPr lang="sv-SE" dirty="0" smtClean="0"/>
              <a:t>Projekt om navigations-hjälpmedel för äldre personer med begynnande minnesproblem</a:t>
            </a:r>
          </a:p>
          <a:p>
            <a:endParaRPr lang="sv-SE" dirty="0"/>
          </a:p>
          <a:p>
            <a:r>
              <a:rPr lang="sv-SE" dirty="0" smtClean="0"/>
              <a:t>Effektmål:</a:t>
            </a:r>
          </a:p>
          <a:p>
            <a:pPr lvl="1"/>
            <a:r>
              <a:rPr lang="sv-SE" dirty="0" smtClean="0"/>
              <a:t>Kunna besöka vänner och därför bli mindre ensam</a:t>
            </a:r>
          </a:p>
          <a:p>
            <a:pPr lvl="1"/>
            <a:r>
              <a:rPr lang="sv-SE" dirty="0" smtClean="0"/>
              <a:t>Inge säkerhet så att man vågar gå ut</a:t>
            </a:r>
          </a:p>
          <a:p>
            <a:pPr lvl="1"/>
            <a:r>
              <a:rPr lang="sv-SE" dirty="0" smtClean="0"/>
              <a:t>Stödja självständighet</a:t>
            </a:r>
          </a:p>
          <a:p>
            <a:pPr lvl="1"/>
            <a:r>
              <a:rPr lang="sv-SE" dirty="0" smtClean="0"/>
              <a:t>Hjälpa till att upprätthålla fysisk aktivitet</a:t>
            </a:r>
          </a:p>
          <a:p>
            <a:pPr lvl="1"/>
            <a:r>
              <a:rPr lang="sv-SE" dirty="0" smtClean="0"/>
              <a:t>…</a:t>
            </a:r>
          </a:p>
          <a:p>
            <a:pPr lvl="1"/>
            <a:endParaRPr lang="sv-SE" dirty="0" smtClean="0"/>
          </a:p>
        </p:txBody>
      </p:sp>
    </p:spTree>
    <p:extLst>
      <p:ext uri="{BB962C8B-B14F-4D97-AF65-F5344CB8AC3E}">
        <p14:creationId xmlns:p14="http://schemas.microsoft.com/office/powerpoint/2010/main" val="37456225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Gallup-undersökning</a:t>
            </a:r>
            <a:endParaRPr lang="sv-SE" dirty="0"/>
          </a:p>
        </p:txBody>
      </p:sp>
      <p:sp>
        <p:nvSpPr>
          <p:cNvPr id="5" name="Content Placeholder 4"/>
          <p:cNvSpPr>
            <a:spLocks noGrp="1"/>
          </p:cNvSpPr>
          <p:nvPr>
            <p:ph idx="1"/>
          </p:nvPr>
        </p:nvSpPr>
        <p:spPr/>
        <p:txBody>
          <a:bodyPr/>
          <a:lstStyle/>
          <a:p>
            <a:r>
              <a:rPr lang="sv-SE" dirty="0" smtClean="0"/>
              <a:t>Hur många har </a:t>
            </a:r>
          </a:p>
          <a:p>
            <a:pPr lvl="1"/>
            <a:r>
              <a:rPr lang="sv-SE" dirty="0" err="1" smtClean="0"/>
              <a:t>Arvolas</a:t>
            </a:r>
            <a:r>
              <a:rPr lang="sv-SE" dirty="0" smtClean="0"/>
              <a:t> bok?</a:t>
            </a:r>
          </a:p>
          <a:p>
            <a:pPr lvl="1"/>
            <a:r>
              <a:rPr lang="sv-SE" dirty="0" err="1" smtClean="0"/>
              <a:t>Preece</a:t>
            </a:r>
            <a:r>
              <a:rPr lang="sv-SE" dirty="0" smtClean="0"/>
              <a:t>/Rogers/Sharp?</a:t>
            </a:r>
          </a:p>
          <a:p>
            <a:pPr lvl="1"/>
            <a:r>
              <a:rPr lang="sv-SE" dirty="0" smtClean="0"/>
              <a:t>Goodwin?</a:t>
            </a:r>
          </a:p>
          <a:p>
            <a:pPr lvl="1"/>
            <a:endParaRPr lang="sv-SE" dirty="0"/>
          </a:p>
          <a:p>
            <a:pPr lvl="1"/>
            <a:endParaRPr lang="sv-SE" dirty="0"/>
          </a:p>
        </p:txBody>
      </p:sp>
    </p:spTree>
    <p:extLst>
      <p:ext uri="{BB962C8B-B14F-4D97-AF65-F5344CB8AC3E}">
        <p14:creationId xmlns:p14="http://schemas.microsoft.com/office/powerpoint/2010/main" val="4155336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Brukskvaliteter och/eller UX-attribut</a:t>
            </a:r>
            <a:endParaRPr lang="sv-SE" dirty="0"/>
          </a:p>
        </p:txBody>
      </p:sp>
      <p:sp>
        <p:nvSpPr>
          <p:cNvPr id="3" name="Content Placeholder 2"/>
          <p:cNvSpPr>
            <a:spLocks noGrp="1"/>
          </p:cNvSpPr>
          <p:nvPr>
            <p:ph idx="1"/>
          </p:nvPr>
        </p:nvSpPr>
        <p:spPr/>
        <p:txBody>
          <a:bodyPr/>
          <a:lstStyle/>
          <a:p>
            <a:r>
              <a:rPr lang="sv-SE" dirty="0" smtClean="0"/>
              <a:t>Kvalitativa mål</a:t>
            </a:r>
          </a:p>
          <a:p>
            <a:r>
              <a:rPr lang="sv-SE" dirty="0" smtClean="0"/>
              <a:t>Känslo-mässiga mål</a:t>
            </a:r>
          </a:p>
          <a:p>
            <a:r>
              <a:rPr lang="sv-SE" dirty="0" smtClean="0"/>
              <a:t>Principer</a:t>
            </a:r>
          </a:p>
          <a:p>
            <a:r>
              <a:rPr lang="sv-SE" dirty="0" smtClean="0"/>
              <a:t>Praktiska mål</a:t>
            </a:r>
          </a:p>
          <a:p>
            <a:endParaRPr lang="sv-SE" dirty="0"/>
          </a:p>
        </p:txBody>
      </p:sp>
      <p:pic>
        <p:nvPicPr>
          <p:cNvPr id="4" name="Picture 3" descr="Ux_katzenbergdesign_eng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1844824"/>
            <a:ext cx="4104456" cy="4244182"/>
          </a:xfrm>
          <a:prstGeom prst="rect">
            <a:avLst/>
          </a:prstGeom>
        </p:spPr>
      </p:pic>
    </p:spTree>
    <p:extLst>
      <p:ext uri="{BB962C8B-B14F-4D97-AF65-F5344CB8AC3E}">
        <p14:creationId xmlns:p14="http://schemas.microsoft.com/office/powerpoint/2010/main" val="24750322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Exempel - </a:t>
            </a:r>
            <a:r>
              <a:rPr lang="sv-SE" dirty="0" err="1" smtClean="0"/>
              <a:t>Navmem</a:t>
            </a:r>
            <a:endParaRPr lang="sv-SE" dirty="0"/>
          </a:p>
        </p:txBody>
      </p:sp>
      <p:sp>
        <p:nvSpPr>
          <p:cNvPr id="3" name="Content Placeholder 2"/>
          <p:cNvSpPr>
            <a:spLocks noGrp="1"/>
          </p:cNvSpPr>
          <p:nvPr>
            <p:ph idx="1"/>
          </p:nvPr>
        </p:nvSpPr>
        <p:spPr/>
        <p:txBody>
          <a:bodyPr/>
          <a:lstStyle/>
          <a:p>
            <a:r>
              <a:rPr lang="sv-SE" dirty="0"/>
              <a:t>Projekt om navigations-hjälpmedel för äldre personer med begynnande </a:t>
            </a:r>
            <a:r>
              <a:rPr lang="sv-SE" dirty="0" smtClean="0"/>
              <a:t>minnesproblem</a:t>
            </a:r>
          </a:p>
          <a:p>
            <a:endParaRPr lang="sv-SE" dirty="0"/>
          </a:p>
          <a:p>
            <a:r>
              <a:rPr lang="sv-SE" b="1" dirty="0" smtClean="0">
                <a:solidFill>
                  <a:srgbClr val="008000"/>
                </a:solidFill>
              </a:rPr>
              <a:t>Säkerhet</a:t>
            </a:r>
          </a:p>
          <a:p>
            <a:r>
              <a:rPr lang="sv-SE" b="1" dirty="0" smtClean="0">
                <a:solidFill>
                  <a:srgbClr val="008000"/>
                </a:solidFill>
              </a:rPr>
              <a:t>Nyfikenhet</a:t>
            </a:r>
          </a:p>
          <a:p>
            <a:r>
              <a:rPr lang="sv-SE" b="1" dirty="0" smtClean="0">
                <a:solidFill>
                  <a:srgbClr val="008000"/>
                </a:solidFill>
              </a:rPr>
              <a:t>Inte stigmatiserande</a:t>
            </a:r>
          </a:p>
          <a:p>
            <a:r>
              <a:rPr lang="sv-SE" dirty="0" smtClean="0"/>
              <a:t>…</a:t>
            </a:r>
          </a:p>
          <a:p>
            <a:r>
              <a:rPr lang="sv-SE" dirty="0" smtClean="0"/>
              <a:t>Kunna användas med en hand</a:t>
            </a:r>
          </a:p>
          <a:p>
            <a:r>
              <a:rPr lang="sv-SE" dirty="0" smtClean="0"/>
              <a:t>Enkel att använda</a:t>
            </a:r>
          </a:p>
        </p:txBody>
      </p:sp>
    </p:spTree>
    <p:extLst>
      <p:ext uri="{BB962C8B-B14F-4D97-AF65-F5344CB8AC3E}">
        <p14:creationId xmlns:p14="http://schemas.microsoft.com/office/powerpoint/2010/main" val="10005211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Generera idéer</a:t>
            </a:r>
            <a:endParaRPr lang="sv-SE" dirty="0"/>
          </a:p>
        </p:txBody>
      </p:sp>
    </p:spTree>
    <p:extLst>
      <p:ext uri="{BB962C8B-B14F-4D97-AF65-F5344CB8AC3E}">
        <p14:creationId xmlns:p14="http://schemas.microsoft.com/office/powerpoint/2010/main" val="4714652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dirty="0" smtClean="0"/>
              <a:t>Brainstorming</a:t>
            </a:r>
          </a:p>
        </p:txBody>
      </p:sp>
      <p:pic>
        <p:nvPicPr>
          <p:cNvPr id="35842" name="Picture 2" descr="http://www.aroraconsulting.ca/images/brainstorming.jpg"/>
          <p:cNvPicPr>
            <a:picLocks noChangeAspect="1" noChangeArrowheads="1"/>
          </p:cNvPicPr>
          <p:nvPr/>
        </p:nvPicPr>
        <p:blipFill>
          <a:blip r:embed="rId3" cstate="print"/>
          <a:srcRect/>
          <a:stretch>
            <a:fillRect/>
          </a:stretch>
        </p:blipFill>
        <p:spPr bwMode="auto">
          <a:xfrm>
            <a:off x="2267744" y="1916832"/>
            <a:ext cx="4113591" cy="4708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5956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smtClean="0"/>
              <a:t>En bra </a:t>
            </a:r>
            <a:r>
              <a:rPr lang="en-US" dirty="0" err="1" smtClean="0"/>
              <a:t>metod</a:t>
            </a:r>
            <a:r>
              <a:rPr lang="en-US" dirty="0" smtClean="0"/>
              <a:t> (Jones, 1992)</a:t>
            </a:r>
          </a:p>
        </p:txBody>
      </p:sp>
      <p:sp>
        <p:nvSpPr>
          <p:cNvPr id="36866" name="Content Placeholder 2"/>
          <p:cNvSpPr>
            <a:spLocks noGrp="1"/>
          </p:cNvSpPr>
          <p:nvPr>
            <p:ph idx="1"/>
          </p:nvPr>
        </p:nvSpPr>
        <p:spPr/>
        <p:txBody>
          <a:bodyPr/>
          <a:lstStyle/>
          <a:p>
            <a:r>
              <a:rPr lang="en-US" sz="2400" dirty="0" err="1" smtClean="0"/>
              <a:t>Börja</a:t>
            </a:r>
            <a:r>
              <a:rPr lang="en-US" sz="2400" dirty="0" smtClean="0"/>
              <a:t> med </a:t>
            </a:r>
            <a:r>
              <a:rPr lang="en-US" sz="2400" dirty="0" err="1" smtClean="0"/>
              <a:t>individuella</a:t>
            </a:r>
            <a:r>
              <a:rPr lang="en-US" sz="2400" dirty="0" smtClean="0"/>
              <a:t> </a:t>
            </a:r>
            <a:r>
              <a:rPr lang="en-US" sz="2400" dirty="0" err="1" smtClean="0"/>
              <a:t>idéer</a:t>
            </a:r>
            <a:endParaRPr lang="en-US" sz="2400" dirty="0" smtClean="0"/>
          </a:p>
          <a:p>
            <a:pPr lvl="1"/>
            <a:r>
              <a:rPr lang="en-US" sz="2000" dirty="0" err="1" smtClean="0"/>
              <a:t>Skriv</a:t>
            </a:r>
            <a:r>
              <a:rPr lang="en-US" sz="2000" dirty="0" smtClean="0"/>
              <a:t> t ex </a:t>
            </a:r>
            <a:r>
              <a:rPr lang="en-US" sz="2000" dirty="0" err="1" smtClean="0"/>
              <a:t>på</a:t>
            </a:r>
            <a:r>
              <a:rPr lang="en-US" sz="2000" dirty="0" smtClean="0"/>
              <a:t> post-it (10 min)</a:t>
            </a:r>
          </a:p>
          <a:p>
            <a:r>
              <a:rPr lang="en-US" sz="2400" dirty="0" err="1" smtClean="0"/>
              <a:t>Jobba</a:t>
            </a:r>
            <a:r>
              <a:rPr lang="en-US" sz="2400" dirty="0" smtClean="0"/>
              <a:t> sedan </a:t>
            </a:r>
            <a:r>
              <a:rPr lang="en-US" sz="2400" dirty="0" err="1" smtClean="0"/>
              <a:t>tillsammans</a:t>
            </a:r>
            <a:r>
              <a:rPr lang="en-US" sz="2400" dirty="0" smtClean="0"/>
              <a:t> men </a:t>
            </a:r>
            <a:br>
              <a:rPr lang="en-US" sz="2400" dirty="0" smtClean="0"/>
            </a:br>
            <a:r>
              <a:rPr lang="en-US" sz="2400" dirty="0" err="1" smtClean="0"/>
              <a:t>fortsätt</a:t>
            </a:r>
            <a:r>
              <a:rPr lang="en-US" sz="2400" dirty="0" smtClean="0"/>
              <a:t> </a:t>
            </a:r>
            <a:r>
              <a:rPr lang="en-US" sz="2400" dirty="0" err="1" smtClean="0"/>
              <a:t>skriva</a:t>
            </a:r>
            <a:r>
              <a:rPr lang="en-US" sz="2400" dirty="0" smtClean="0"/>
              <a:t> </a:t>
            </a:r>
            <a:r>
              <a:rPr lang="en-US" sz="2400" dirty="0" err="1" smtClean="0"/>
              <a:t>alla</a:t>
            </a:r>
            <a:r>
              <a:rPr lang="en-US" sz="2400" dirty="0" smtClean="0"/>
              <a:t> </a:t>
            </a:r>
            <a:r>
              <a:rPr lang="en-US" sz="2400" dirty="0" err="1" smtClean="0"/>
              <a:t>idéer</a:t>
            </a:r>
            <a:r>
              <a:rPr lang="en-US" sz="2400" dirty="0" smtClean="0"/>
              <a:t> </a:t>
            </a:r>
            <a:r>
              <a:rPr lang="en-US" sz="2400" dirty="0" err="1" smtClean="0"/>
              <a:t>på</a:t>
            </a:r>
            <a:r>
              <a:rPr lang="en-US" sz="2400" dirty="0" smtClean="0"/>
              <a:t> post-it</a:t>
            </a:r>
          </a:p>
          <a:p>
            <a:pPr lvl="1"/>
            <a:r>
              <a:rPr lang="en-US" sz="2000" dirty="0" err="1" smtClean="0"/>
              <a:t>Ingen</a:t>
            </a:r>
            <a:r>
              <a:rPr lang="en-US" sz="2000" dirty="0" smtClean="0"/>
              <a:t> </a:t>
            </a:r>
            <a:r>
              <a:rPr lang="en-US" sz="2000" dirty="0" err="1" smtClean="0"/>
              <a:t>kritik</a:t>
            </a:r>
            <a:r>
              <a:rPr lang="en-US" sz="2000" dirty="0" smtClean="0"/>
              <a:t> – </a:t>
            </a:r>
            <a:r>
              <a:rPr lang="en-US" sz="2000" dirty="0" err="1" smtClean="0"/>
              <a:t>högt</a:t>
            </a:r>
            <a:r>
              <a:rPr lang="en-US" sz="2000" dirty="0" smtClean="0"/>
              <a:t> i </a:t>
            </a:r>
            <a:r>
              <a:rPr lang="en-US" sz="2000" dirty="0" err="1" smtClean="0"/>
              <a:t>tak</a:t>
            </a:r>
            <a:r>
              <a:rPr lang="en-US" sz="2000" dirty="0" smtClean="0"/>
              <a:t>!</a:t>
            </a:r>
          </a:p>
          <a:p>
            <a:pPr lvl="1"/>
            <a:r>
              <a:rPr lang="en-US" sz="2000" dirty="0" err="1" smtClean="0"/>
              <a:t>Ovanliga</a:t>
            </a:r>
            <a:r>
              <a:rPr lang="en-US" sz="2000" dirty="0" smtClean="0"/>
              <a:t> id</a:t>
            </a:r>
            <a:r>
              <a:rPr lang="sv-SE" sz="2000" dirty="0" smtClean="0"/>
              <a:t>é</a:t>
            </a:r>
            <a:r>
              <a:rPr lang="en-US" sz="2000" dirty="0" err="1" smtClean="0"/>
              <a:t>er</a:t>
            </a:r>
            <a:r>
              <a:rPr lang="en-US" sz="2000" dirty="0" smtClean="0"/>
              <a:t> </a:t>
            </a:r>
            <a:r>
              <a:rPr lang="en-US" sz="2000" dirty="0" err="1" smtClean="0"/>
              <a:t>är</a:t>
            </a:r>
            <a:r>
              <a:rPr lang="en-US" sz="2000" dirty="0" smtClean="0"/>
              <a:t> </a:t>
            </a:r>
            <a:r>
              <a:rPr lang="en-US" sz="2000" dirty="0" err="1" smtClean="0"/>
              <a:t>välkomna</a:t>
            </a:r>
            <a:endParaRPr lang="en-US" sz="2000" dirty="0" smtClean="0"/>
          </a:p>
          <a:p>
            <a:pPr lvl="1"/>
            <a:r>
              <a:rPr lang="en-US" sz="2000" dirty="0" err="1" smtClean="0"/>
              <a:t>Kombinera</a:t>
            </a:r>
            <a:r>
              <a:rPr lang="en-US" sz="2000" dirty="0" smtClean="0"/>
              <a:t> </a:t>
            </a:r>
            <a:r>
              <a:rPr lang="en-US" sz="2000" dirty="0" err="1" smtClean="0"/>
              <a:t>och</a:t>
            </a:r>
            <a:r>
              <a:rPr lang="en-US" sz="2000" dirty="0" smtClean="0"/>
              <a:t> </a:t>
            </a:r>
            <a:r>
              <a:rPr lang="en-US" sz="2000" dirty="0" err="1" smtClean="0"/>
              <a:t>förbättra</a:t>
            </a:r>
            <a:r>
              <a:rPr lang="en-US" sz="2000" dirty="0" smtClean="0"/>
              <a:t> </a:t>
            </a:r>
            <a:r>
              <a:rPr lang="en-US" sz="2000" dirty="0" err="1" smtClean="0"/>
              <a:t>andras</a:t>
            </a:r>
            <a:r>
              <a:rPr lang="en-US" sz="2000" dirty="0" smtClean="0"/>
              <a:t> id</a:t>
            </a:r>
            <a:r>
              <a:rPr lang="sv-SE" sz="2000" dirty="0" smtClean="0"/>
              <a:t>é</a:t>
            </a:r>
            <a:r>
              <a:rPr lang="en-US" sz="2000" dirty="0" err="1" smtClean="0"/>
              <a:t>er</a:t>
            </a:r>
            <a:endParaRPr lang="en-US" sz="2000" dirty="0" smtClean="0"/>
          </a:p>
          <a:p>
            <a:pPr lvl="1"/>
            <a:r>
              <a:rPr lang="en-US" sz="2000" dirty="0" err="1" smtClean="0"/>
              <a:t>Trigga</a:t>
            </a:r>
            <a:r>
              <a:rPr lang="en-US" sz="2000" dirty="0" smtClean="0"/>
              <a:t> </a:t>
            </a:r>
            <a:r>
              <a:rPr lang="en-US" sz="2000" dirty="0" err="1" smtClean="0"/>
              <a:t>varandra</a:t>
            </a:r>
            <a:r>
              <a:rPr lang="en-US" sz="2000" dirty="0" smtClean="0"/>
              <a:t> </a:t>
            </a:r>
            <a:r>
              <a:rPr lang="en-US" sz="2000" dirty="0" err="1" smtClean="0"/>
              <a:t>genom</a:t>
            </a:r>
            <a:r>
              <a:rPr lang="en-US" sz="2000" dirty="0" smtClean="0"/>
              <a:t> </a:t>
            </a:r>
            <a:r>
              <a:rPr lang="en-US" sz="2000" dirty="0" err="1" smtClean="0"/>
              <a:t>att</a:t>
            </a:r>
            <a:r>
              <a:rPr lang="en-US" sz="2000" dirty="0" smtClean="0"/>
              <a:t> </a:t>
            </a:r>
            <a:r>
              <a:rPr lang="en-US" sz="2000" dirty="0" err="1" smtClean="0"/>
              <a:t>tänka</a:t>
            </a:r>
            <a:r>
              <a:rPr lang="en-US" sz="2000" dirty="0" smtClean="0"/>
              <a:t> </a:t>
            </a:r>
            <a:r>
              <a:rPr lang="en-US" sz="2000" dirty="0" err="1" smtClean="0"/>
              <a:t>högt</a:t>
            </a:r>
            <a:r>
              <a:rPr lang="en-US" sz="2000" dirty="0" smtClean="0"/>
              <a:t> </a:t>
            </a:r>
          </a:p>
          <a:p>
            <a:r>
              <a:rPr lang="en-US" sz="2400" dirty="0" err="1" smtClean="0"/>
              <a:t>Kvantitet</a:t>
            </a:r>
            <a:r>
              <a:rPr lang="en-US" sz="2400" dirty="0" smtClean="0"/>
              <a:t> </a:t>
            </a:r>
            <a:r>
              <a:rPr lang="en-US" sz="2400" dirty="0" err="1" smtClean="0"/>
              <a:t>före</a:t>
            </a:r>
            <a:r>
              <a:rPr lang="en-US" sz="2400" dirty="0" smtClean="0"/>
              <a:t> </a:t>
            </a:r>
            <a:r>
              <a:rPr lang="en-US" sz="2400" dirty="0" err="1" smtClean="0"/>
              <a:t>kvalitet</a:t>
            </a:r>
            <a:r>
              <a:rPr lang="en-US" sz="2400" dirty="0" smtClean="0"/>
              <a:t>!</a:t>
            </a:r>
          </a:p>
          <a:p>
            <a:r>
              <a:rPr lang="en-US" sz="2400" dirty="0" err="1" smtClean="0"/>
              <a:t>Avsluta</a:t>
            </a:r>
            <a:r>
              <a:rPr lang="en-US" sz="2400" dirty="0" smtClean="0"/>
              <a:t> med </a:t>
            </a:r>
            <a:r>
              <a:rPr lang="en-US" sz="2400" dirty="0" err="1" smtClean="0"/>
              <a:t>att</a:t>
            </a:r>
            <a:r>
              <a:rPr lang="en-US" sz="2400" dirty="0" smtClean="0"/>
              <a:t> </a:t>
            </a:r>
            <a:r>
              <a:rPr lang="en-US" sz="2400" dirty="0" err="1" smtClean="0"/>
              <a:t>göra</a:t>
            </a:r>
            <a:r>
              <a:rPr lang="en-US" sz="2400" dirty="0" smtClean="0"/>
              <a:t> </a:t>
            </a:r>
            <a:r>
              <a:rPr lang="en-US" sz="2400" dirty="0" err="1" smtClean="0"/>
              <a:t>ett</a:t>
            </a:r>
            <a:r>
              <a:rPr lang="en-US" sz="2400" dirty="0" smtClean="0"/>
              <a:t> </a:t>
            </a:r>
            <a:r>
              <a:rPr lang="en-US" sz="2400" dirty="0" err="1" smtClean="0"/>
              <a:t>affinitets</a:t>
            </a:r>
            <a:r>
              <a:rPr lang="en-US" sz="2400" dirty="0" smtClean="0"/>
              <a:t>-diagram</a:t>
            </a:r>
          </a:p>
          <a:p>
            <a:endParaRPr lang="sv-SE" sz="2400" dirty="0" smtClean="0"/>
          </a:p>
        </p:txBody>
      </p:sp>
      <p:pic>
        <p:nvPicPr>
          <p:cNvPr id="5" name="Picture 4" descr="Brainstorming.jpeg"/>
          <p:cNvPicPr>
            <a:picLocks noChangeAspect="1"/>
          </p:cNvPicPr>
          <p:nvPr/>
        </p:nvPicPr>
        <p:blipFill>
          <a:blip r:embed="rId3"/>
          <a:stretch>
            <a:fillRect/>
          </a:stretch>
        </p:blipFill>
        <p:spPr>
          <a:xfrm>
            <a:off x="5796136" y="1484784"/>
            <a:ext cx="3168352" cy="1857552"/>
          </a:xfrm>
          <a:prstGeom prst="rect">
            <a:avLst/>
          </a:prstGeom>
        </p:spPr>
      </p:pic>
    </p:spTree>
    <p:extLst>
      <p:ext uri="{BB962C8B-B14F-4D97-AF65-F5344CB8AC3E}">
        <p14:creationId xmlns:p14="http://schemas.microsoft.com/office/powerpoint/2010/main" val="243769959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Affinitets-diagram</a:t>
            </a:r>
            <a:endParaRPr lang="sv-SE" dirty="0"/>
          </a:p>
        </p:txBody>
      </p:sp>
      <p:pic>
        <p:nvPicPr>
          <p:cNvPr id="6" name="Content Placeholder 5" descr="affinity diagram.jpg"/>
          <p:cNvPicPr>
            <a:picLocks noGrp="1" noChangeAspect="1"/>
          </p:cNvPicPr>
          <p:nvPr>
            <p:ph idx="1"/>
          </p:nvPr>
        </p:nvPicPr>
        <p:blipFill>
          <a:blip r:embed="rId2">
            <a:extLst>
              <a:ext uri="{28A0092B-C50C-407E-A947-70E740481C1C}">
                <a14:useLocalDpi xmlns:a14="http://schemas.microsoft.com/office/drawing/2010/main" val="0"/>
              </a:ext>
            </a:extLst>
          </a:blip>
          <a:srcRect l="-8705" r="-8705"/>
          <a:stretch>
            <a:fillRect/>
          </a:stretch>
        </p:blipFill>
        <p:spPr/>
      </p:pic>
    </p:spTree>
    <p:extLst>
      <p:ext uri="{BB962C8B-B14F-4D97-AF65-F5344CB8AC3E}">
        <p14:creationId xmlns:p14="http://schemas.microsoft.com/office/powerpoint/2010/main" val="126374408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Metod 635 eller Brain-</a:t>
            </a:r>
            <a:r>
              <a:rPr lang="sv-SE" dirty="0" err="1" smtClean="0"/>
              <a:t>writing</a:t>
            </a:r>
            <a:endParaRPr lang="sv-SE" dirty="0"/>
          </a:p>
        </p:txBody>
      </p:sp>
      <p:sp>
        <p:nvSpPr>
          <p:cNvPr id="3" name="Content Placeholder 2"/>
          <p:cNvSpPr>
            <a:spLocks noGrp="1"/>
          </p:cNvSpPr>
          <p:nvPr>
            <p:ph idx="1"/>
          </p:nvPr>
        </p:nvSpPr>
        <p:spPr>
          <a:xfrm>
            <a:off x="667975" y="1853390"/>
            <a:ext cx="3111937" cy="3572255"/>
          </a:xfrm>
        </p:spPr>
        <p:txBody>
          <a:bodyPr/>
          <a:lstStyle/>
          <a:p>
            <a:r>
              <a:rPr lang="sv-SE" sz="2400" dirty="0" smtClean="0"/>
              <a:t>6 </a:t>
            </a:r>
            <a:r>
              <a:rPr lang="sv-SE" sz="2400" dirty="0"/>
              <a:t>personer / 3 idéer / 5 omgångar</a:t>
            </a:r>
          </a:p>
          <a:p>
            <a:r>
              <a:rPr lang="sv-SE" sz="2400" dirty="0"/>
              <a:t>I era </a:t>
            </a:r>
            <a:r>
              <a:rPr lang="sv-SE" sz="2400" dirty="0" smtClean="0"/>
              <a:t>grupper</a:t>
            </a:r>
            <a:br>
              <a:rPr lang="sv-SE" sz="2400" dirty="0" smtClean="0"/>
            </a:br>
            <a:r>
              <a:rPr lang="sv-SE" sz="2400" dirty="0" smtClean="0"/>
              <a:t>4 </a:t>
            </a:r>
            <a:r>
              <a:rPr lang="sv-SE" sz="2400" dirty="0"/>
              <a:t>/ 3 / 3 ?</a:t>
            </a:r>
          </a:p>
          <a:p>
            <a:endParaRPr lang="sv-SE" dirty="0"/>
          </a:p>
        </p:txBody>
      </p:sp>
      <p:pic>
        <p:nvPicPr>
          <p:cNvPr id="4" name="Picture 3" descr="brain-writing-6-3-5-templat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628800"/>
            <a:ext cx="3929951" cy="5085184"/>
          </a:xfrm>
          <a:prstGeom prst="rect">
            <a:avLst/>
          </a:prstGeom>
        </p:spPr>
      </p:pic>
    </p:spTree>
    <p:extLst>
      <p:ext uri="{BB962C8B-B14F-4D97-AF65-F5344CB8AC3E}">
        <p14:creationId xmlns:p14="http://schemas.microsoft.com/office/powerpoint/2010/main" val="308494887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Funktionsdriven divergens</a:t>
            </a:r>
          </a:p>
        </p:txBody>
      </p:sp>
      <p:sp>
        <p:nvSpPr>
          <p:cNvPr id="3" name="Content Placeholder 2"/>
          <p:cNvSpPr>
            <a:spLocks noGrp="1"/>
          </p:cNvSpPr>
          <p:nvPr>
            <p:ph idx="1"/>
          </p:nvPr>
        </p:nvSpPr>
        <p:spPr/>
        <p:txBody>
          <a:bodyPr/>
          <a:lstStyle/>
          <a:p>
            <a:r>
              <a:rPr lang="sv-SE" sz="2400" dirty="0" smtClean="0"/>
              <a:t>Vad ska användaren kunna göra med produkten eller tjänsten? (635-matris) = många funktioner</a:t>
            </a:r>
          </a:p>
          <a:p>
            <a:r>
              <a:rPr lang="sv-SE" sz="2400" dirty="0" smtClean="0"/>
              <a:t>Skicka runt igen och låt alla markera N (nödvändig), Ö (önskvärd), O (onödig) + kanske OR (onödig men rolig)</a:t>
            </a:r>
          </a:p>
          <a:p>
            <a:r>
              <a:rPr lang="sv-SE" sz="2400" dirty="0" smtClean="0"/>
              <a:t>Välj huvudfunktion (HF) ur alla N, intressanta Ö och roliga O</a:t>
            </a:r>
          </a:p>
        </p:txBody>
      </p:sp>
    </p:spTree>
    <p:extLst>
      <p:ext uri="{BB962C8B-B14F-4D97-AF65-F5344CB8AC3E}">
        <p14:creationId xmlns:p14="http://schemas.microsoft.com/office/powerpoint/2010/main" val="26170231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storming</a:t>
            </a:r>
            <a:endParaRPr lang="en-US" dirty="0"/>
          </a:p>
        </p:txBody>
      </p:sp>
      <p:sp>
        <p:nvSpPr>
          <p:cNvPr id="3" name="Content Placeholder 2"/>
          <p:cNvSpPr>
            <a:spLocks noGrp="1"/>
          </p:cNvSpPr>
          <p:nvPr>
            <p:ph idx="1"/>
          </p:nvPr>
        </p:nvSpPr>
        <p:spPr>
          <a:xfrm>
            <a:off x="1691680" y="1700809"/>
            <a:ext cx="6120680" cy="3240360"/>
          </a:xfrm>
        </p:spPr>
        <p:txBody>
          <a:bodyPr/>
          <a:lstStyle/>
          <a:p>
            <a:pPr>
              <a:buNone/>
            </a:pPr>
            <a:r>
              <a:rPr lang="en-US" i="1" dirty="0" smtClean="0"/>
              <a:t>	</a:t>
            </a:r>
            <a:r>
              <a:rPr lang="en-US" sz="3000" i="1" dirty="0" smtClean="0"/>
              <a:t>Since our cognition is anchored in the real world, new and better ideas may result if the brain-storming is done more in context and includes the appropriate physical experiences</a:t>
            </a:r>
            <a:r>
              <a:rPr lang="en-US" sz="3000" dirty="0" smtClean="0"/>
              <a:t>.</a:t>
            </a:r>
            <a:endParaRPr lang="en-US" sz="3000" dirty="0"/>
          </a:p>
        </p:txBody>
      </p:sp>
      <p:sp>
        <p:nvSpPr>
          <p:cNvPr id="6" name="Rectangle 6"/>
          <p:cNvSpPr>
            <a:spLocks noChangeArrowheads="1"/>
          </p:cNvSpPr>
          <p:nvPr/>
        </p:nvSpPr>
        <p:spPr bwMode="auto">
          <a:xfrm>
            <a:off x="1116013" y="1052736"/>
            <a:ext cx="1012825" cy="2470150"/>
          </a:xfrm>
          <a:prstGeom prst="rect">
            <a:avLst/>
          </a:prstGeom>
          <a:noFill/>
          <a:ln w="9525">
            <a:noFill/>
            <a:miter lim="800000"/>
            <a:headEnd/>
            <a:tailEnd/>
          </a:ln>
          <a:effectLst/>
        </p:spPr>
        <p:txBody>
          <a:bodyPr>
            <a:spAutoFit/>
          </a:bodyPr>
          <a:lstStyle/>
          <a:p>
            <a:r>
              <a:rPr lang="en-US" sz="15600" dirty="0">
                <a:latin typeface="Calibri" pitchFamily="34" charset="0"/>
              </a:rPr>
              <a:t>“</a:t>
            </a:r>
            <a:endParaRPr lang="sv-SE" sz="15600" dirty="0">
              <a:latin typeface="Calibri" pitchFamily="34" charset="0"/>
            </a:endParaRPr>
          </a:p>
        </p:txBody>
      </p:sp>
      <p:pic>
        <p:nvPicPr>
          <p:cNvPr id="2052" name="Picture 4"/>
          <p:cNvPicPr>
            <a:picLocks noChangeAspect="1" noChangeArrowheads="1"/>
          </p:cNvPicPr>
          <p:nvPr/>
        </p:nvPicPr>
        <p:blipFill>
          <a:blip r:embed="rId3" cstate="print"/>
          <a:srcRect l="11750" t="8241" r="10401" b="3921"/>
          <a:stretch>
            <a:fillRect/>
          </a:stretch>
        </p:blipFill>
        <p:spPr bwMode="auto">
          <a:xfrm>
            <a:off x="6012160" y="4725144"/>
            <a:ext cx="2664296" cy="1878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059832" y="6309320"/>
            <a:ext cx="2281394" cy="338554"/>
          </a:xfrm>
          <a:prstGeom prst="rect">
            <a:avLst/>
          </a:prstGeom>
          <a:noFill/>
        </p:spPr>
        <p:txBody>
          <a:bodyPr wrap="none" rtlCol="0">
            <a:spAutoFit/>
          </a:bodyPr>
          <a:lstStyle/>
          <a:p>
            <a:r>
              <a:rPr lang="en-US" sz="1600" dirty="0" smtClean="0"/>
              <a:t>User Study Guidelines </a:t>
            </a:r>
            <a:endParaRPr lang="en-US" sz="1600" dirty="0"/>
          </a:p>
        </p:txBody>
      </p:sp>
    </p:spTree>
    <p:extLst>
      <p:ext uri="{BB962C8B-B14F-4D97-AF65-F5344CB8AC3E}">
        <p14:creationId xmlns:p14="http://schemas.microsoft.com/office/powerpoint/2010/main" val="35576150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Exempel</a:t>
            </a:r>
            <a:endParaRPr lang="sv-SE" dirty="0"/>
          </a:p>
        </p:txBody>
      </p:sp>
      <p:sp>
        <p:nvSpPr>
          <p:cNvPr id="3" name="Content Placeholder 2"/>
          <p:cNvSpPr>
            <a:spLocks noGrp="1"/>
          </p:cNvSpPr>
          <p:nvPr>
            <p:ph idx="1"/>
          </p:nvPr>
        </p:nvSpPr>
        <p:spPr/>
        <p:txBody>
          <a:bodyPr/>
          <a:lstStyle/>
          <a:p>
            <a:r>
              <a:rPr lang="sv-SE" sz="2800" dirty="0" smtClean="0"/>
              <a:t>I en kurs skulle en grupp studenter göra en </a:t>
            </a:r>
            <a:r>
              <a:rPr lang="sv-SE" sz="2800" dirty="0" err="1" smtClean="0"/>
              <a:t>app</a:t>
            </a:r>
            <a:r>
              <a:rPr lang="sv-SE" sz="2800" dirty="0" smtClean="0"/>
              <a:t> som motiverade till rörelse utomhus</a:t>
            </a:r>
          </a:p>
          <a:p>
            <a:r>
              <a:rPr lang="sv-SE" sz="2800" dirty="0" smtClean="0"/>
              <a:t>De fastnade för en variant av ”tagen” eller ”pjätt” men hade svårt att komma på idéer</a:t>
            </a:r>
          </a:p>
          <a:p>
            <a:r>
              <a:rPr lang="sv-SE" sz="2800" dirty="0" smtClean="0"/>
              <a:t>Slutligen frågade handledaren om de lekt tagen/pjätt på ett tag?</a:t>
            </a:r>
            <a:r>
              <a:rPr lang="sv-SE" sz="2800" dirty="0"/>
              <a:t> </a:t>
            </a:r>
            <a:r>
              <a:rPr lang="sv-SE" sz="2800" dirty="0" smtClean="0"/>
              <a:t>Det hade de inte, så de fick rådet att göra just det</a:t>
            </a:r>
          </a:p>
          <a:p>
            <a:r>
              <a:rPr lang="sv-SE" sz="2800" dirty="0" smtClean="0"/>
              <a:t>Efter denna ”kroppsliga” upplevelse kunde de generera nya idéer</a:t>
            </a:r>
          </a:p>
        </p:txBody>
      </p:sp>
    </p:spTree>
    <p:extLst>
      <p:ext uri="{BB962C8B-B14F-4D97-AF65-F5344CB8AC3E}">
        <p14:creationId xmlns:p14="http://schemas.microsoft.com/office/powerpoint/2010/main" val="12544666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sv-SE" dirty="0" smtClean="0"/>
              <a:t>Kort repetition</a:t>
            </a:r>
            <a:endParaRPr lang="sv-SE" dirty="0"/>
          </a:p>
        </p:txBody>
      </p:sp>
    </p:spTree>
    <p:extLst>
      <p:ext uri="{BB962C8B-B14F-4D97-AF65-F5344CB8AC3E}">
        <p14:creationId xmlns:p14="http://schemas.microsoft.com/office/powerpoint/2010/main" val="17808660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storming</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11560" y="404664"/>
            <a:ext cx="7728307" cy="5760640"/>
          </a:xfrm>
          <a:prstGeom prst="rect">
            <a:avLst/>
          </a:prstGeom>
          <a:noFill/>
          <a:ln w="9525">
            <a:noFill/>
            <a:miter lim="800000"/>
            <a:headEnd/>
            <a:tailEnd/>
          </a:ln>
        </p:spPr>
      </p:pic>
    </p:spTree>
    <p:extLst>
      <p:ext uri="{BB962C8B-B14F-4D97-AF65-F5344CB8AC3E}">
        <p14:creationId xmlns:p14="http://schemas.microsoft.com/office/powerpoint/2010/main" val="679316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Bodystorming</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cstate="print"/>
          <a:srcRect/>
          <a:stretch>
            <a:fillRect/>
          </a:stretch>
        </p:blipFill>
        <p:spPr bwMode="auto">
          <a:xfrm>
            <a:off x="2411760" y="2204864"/>
            <a:ext cx="4512501" cy="3384376"/>
          </a:xfrm>
          <a:prstGeom prst="rect">
            <a:avLst/>
          </a:prstGeom>
          <a:noFill/>
          <a:ln w="9525">
            <a:noFill/>
            <a:miter lim="800000"/>
            <a:headEnd/>
            <a:tailEnd/>
          </a:ln>
        </p:spPr>
      </p:pic>
    </p:spTree>
    <p:extLst>
      <p:ext uri="{BB962C8B-B14F-4D97-AF65-F5344CB8AC3E}">
        <p14:creationId xmlns:p14="http://schemas.microsoft.com/office/powerpoint/2010/main" val="2878405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Jeff </a:t>
            </a:r>
            <a:r>
              <a:rPr lang="sv-SE" dirty="0" err="1" smtClean="0"/>
              <a:t>Hawking</a:t>
            </a:r>
            <a:r>
              <a:rPr lang="sv-SE" dirty="0" smtClean="0"/>
              <a:t>, </a:t>
            </a:r>
            <a:r>
              <a:rPr lang="sv-SE" dirty="0" err="1" smtClean="0"/>
              <a:t>PalmPilot</a:t>
            </a:r>
            <a:endParaRPr lang="en-US" dirty="0"/>
          </a:p>
        </p:txBody>
      </p:sp>
      <p:sp>
        <p:nvSpPr>
          <p:cNvPr id="3" name="Platshållare för innehåll 2"/>
          <p:cNvSpPr>
            <a:spLocks noGrp="1"/>
          </p:cNvSpPr>
          <p:nvPr>
            <p:ph idx="1"/>
          </p:nvPr>
        </p:nvSpPr>
        <p:spPr>
          <a:xfrm>
            <a:off x="457200" y="1600200"/>
            <a:ext cx="3394720" cy="4525963"/>
          </a:xfrm>
        </p:spPr>
        <p:txBody>
          <a:bodyPr/>
          <a:lstStyle/>
          <a:p>
            <a:r>
              <a:rPr lang="sv-SE" dirty="0" smtClean="0"/>
              <a:t>Gick runt i flera månader med en prototyp och låtsades att det var en riktig handdator</a:t>
            </a:r>
          </a:p>
          <a:p>
            <a:endParaRPr lang="sv-SE" dirty="0" smtClean="0"/>
          </a:p>
          <a:p>
            <a:r>
              <a:rPr lang="sv-SE" dirty="0" smtClean="0"/>
              <a:t>”</a:t>
            </a:r>
            <a:r>
              <a:rPr lang="sv-SE" i="1" dirty="0" err="1" smtClean="0"/>
              <a:t>Pretotyping</a:t>
            </a:r>
            <a:r>
              <a:rPr lang="sv-SE" dirty="0" smtClean="0"/>
              <a:t>”</a:t>
            </a:r>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964" t="2684" r="9900" b="7570"/>
          <a:stretch/>
        </p:blipFill>
        <p:spPr bwMode="auto">
          <a:xfrm>
            <a:off x="4734125" y="1772816"/>
            <a:ext cx="3816424" cy="295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3711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dirty="0" smtClean="0"/>
              <a:t>Vad tjänade Jeff på detta?</a:t>
            </a:r>
            <a:endParaRPr lang="en-US" dirty="0"/>
          </a:p>
        </p:txBody>
      </p:sp>
      <p:sp>
        <p:nvSpPr>
          <p:cNvPr id="3" name="Platshållare för innehåll 2"/>
          <p:cNvSpPr>
            <a:spLocks noGrp="1"/>
          </p:cNvSpPr>
          <p:nvPr>
            <p:ph idx="1"/>
          </p:nvPr>
        </p:nvSpPr>
        <p:spPr/>
        <p:txBody>
          <a:bodyPr>
            <a:normAutofit/>
          </a:bodyPr>
          <a:lstStyle/>
          <a:p>
            <a:r>
              <a:rPr lang="en-US" dirty="0" smtClean="0"/>
              <a:t>Han </a:t>
            </a:r>
            <a:r>
              <a:rPr lang="en-US" dirty="0" err="1" smtClean="0"/>
              <a:t>fick</a:t>
            </a:r>
            <a:r>
              <a:rPr lang="en-US" dirty="0" smtClean="0"/>
              <a:t> </a:t>
            </a:r>
            <a:r>
              <a:rPr lang="en-US" dirty="0" err="1" smtClean="0"/>
              <a:t>förstahandserfarenhet</a:t>
            </a:r>
            <a:r>
              <a:rPr lang="en-US" dirty="0" smtClean="0"/>
              <a:t> </a:t>
            </a:r>
            <a:r>
              <a:rPr lang="en-US" dirty="0" err="1" smtClean="0"/>
              <a:t>av</a:t>
            </a:r>
            <a:r>
              <a:rPr lang="en-US" dirty="0" smtClean="0"/>
              <a:t> </a:t>
            </a:r>
            <a:r>
              <a:rPr lang="en-US" dirty="0" err="1" smtClean="0"/>
              <a:t>produkten</a:t>
            </a:r>
            <a:r>
              <a:rPr lang="en-US" dirty="0" smtClean="0"/>
              <a:t>.</a:t>
            </a:r>
            <a:endParaRPr lang="en-US" dirty="0"/>
          </a:p>
          <a:p>
            <a:r>
              <a:rPr lang="en-US" dirty="0" smtClean="0"/>
              <a:t>Han </a:t>
            </a:r>
            <a:r>
              <a:rPr lang="en-US" dirty="0" err="1" smtClean="0"/>
              <a:t>testade</a:t>
            </a:r>
            <a:r>
              <a:rPr lang="en-US" dirty="0" smtClean="0"/>
              <a:t> </a:t>
            </a:r>
            <a:r>
              <a:rPr lang="en-US" dirty="0" err="1" smtClean="0"/>
              <a:t>om</a:t>
            </a:r>
            <a:r>
              <a:rPr lang="en-US" dirty="0" smtClean="0"/>
              <a:t> </a:t>
            </a:r>
            <a:r>
              <a:rPr lang="en-US" dirty="0" err="1" smtClean="0"/>
              <a:t>han</a:t>
            </a:r>
            <a:r>
              <a:rPr lang="en-US" dirty="0" smtClean="0"/>
              <a:t> </a:t>
            </a:r>
            <a:r>
              <a:rPr lang="en-US" dirty="0" err="1" smtClean="0"/>
              <a:t>faktiskt</a:t>
            </a:r>
            <a:r>
              <a:rPr lang="en-US" dirty="0" smtClean="0"/>
              <a:t> </a:t>
            </a:r>
            <a:r>
              <a:rPr lang="en-US" dirty="0" err="1" smtClean="0"/>
              <a:t>skulle</a:t>
            </a:r>
            <a:r>
              <a:rPr lang="en-US" dirty="0" smtClean="0"/>
              <a:t> </a:t>
            </a:r>
            <a:r>
              <a:rPr lang="en-US" dirty="0" err="1" smtClean="0"/>
              <a:t>komma</a:t>
            </a:r>
            <a:r>
              <a:rPr lang="en-US" dirty="0" smtClean="0"/>
              <a:t> </a:t>
            </a:r>
            <a:r>
              <a:rPr lang="en-US" dirty="0" err="1" smtClean="0"/>
              <a:t>att</a:t>
            </a:r>
            <a:r>
              <a:rPr lang="en-US" dirty="0" smtClean="0"/>
              <a:t> </a:t>
            </a:r>
            <a:r>
              <a:rPr lang="en-US" dirty="0" err="1" smtClean="0"/>
              <a:t>använda</a:t>
            </a:r>
            <a:r>
              <a:rPr lang="en-US" dirty="0" smtClean="0"/>
              <a:t> en </a:t>
            </a:r>
            <a:r>
              <a:rPr lang="en-US" dirty="0" err="1" smtClean="0"/>
              <a:t>PalmPilot</a:t>
            </a:r>
            <a:r>
              <a:rPr lang="en-US" dirty="0" smtClean="0"/>
              <a:t>.</a:t>
            </a:r>
            <a:endParaRPr lang="en-US" dirty="0"/>
          </a:p>
          <a:p>
            <a:r>
              <a:rPr lang="en-US" dirty="0" smtClean="0"/>
              <a:t>Han </a:t>
            </a:r>
            <a:r>
              <a:rPr lang="en-US" dirty="0" err="1" smtClean="0"/>
              <a:t>kunde</a:t>
            </a:r>
            <a:r>
              <a:rPr lang="en-US" dirty="0" smtClean="0"/>
              <a:t> </a:t>
            </a:r>
            <a:r>
              <a:rPr lang="en-US" dirty="0" err="1" smtClean="0"/>
              <a:t>använda</a:t>
            </a:r>
            <a:r>
              <a:rPr lang="en-US" dirty="0" smtClean="0"/>
              <a:t> sin </a:t>
            </a:r>
            <a:r>
              <a:rPr lang="en-US" dirty="0" err="1" smtClean="0"/>
              <a:t>fantasi</a:t>
            </a:r>
            <a:r>
              <a:rPr lang="en-US" dirty="0" smtClean="0"/>
              <a:t> </a:t>
            </a:r>
            <a:r>
              <a:rPr lang="en-US" dirty="0" err="1" smtClean="0"/>
              <a:t>för</a:t>
            </a:r>
            <a:r>
              <a:rPr lang="en-US" dirty="0" smtClean="0"/>
              <a:t> </a:t>
            </a:r>
            <a:r>
              <a:rPr lang="en-US" dirty="0" err="1" smtClean="0"/>
              <a:t>att</a:t>
            </a:r>
            <a:r>
              <a:rPr lang="en-US" dirty="0" smtClean="0"/>
              <a:t> </a:t>
            </a:r>
            <a:r>
              <a:rPr lang="en-US" dirty="0" err="1" smtClean="0"/>
              <a:t>komma</a:t>
            </a:r>
            <a:r>
              <a:rPr lang="en-US" dirty="0" smtClean="0"/>
              <a:t> </a:t>
            </a:r>
            <a:r>
              <a:rPr lang="en-US" dirty="0" err="1" smtClean="0"/>
              <a:t>på</a:t>
            </a:r>
            <a:r>
              <a:rPr lang="en-US" dirty="0" smtClean="0"/>
              <a:t> </a:t>
            </a:r>
            <a:r>
              <a:rPr lang="en-US" dirty="0" err="1" smtClean="0"/>
              <a:t>nya</a:t>
            </a:r>
            <a:r>
              <a:rPr lang="en-US" dirty="0" smtClean="0"/>
              <a:t> </a:t>
            </a:r>
            <a:r>
              <a:rPr lang="en-US" dirty="0" err="1" smtClean="0"/>
              <a:t>funktioner</a:t>
            </a:r>
            <a:r>
              <a:rPr lang="en-US" dirty="0" smtClean="0"/>
              <a:t>.</a:t>
            </a:r>
            <a:endParaRPr lang="en-US" dirty="0"/>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293096"/>
            <a:ext cx="2981100" cy="224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7463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learningstartup.org/wp-content/uploads/2012/09/PalmPilotPretotype.jpg"/>
          <p:cNvPicPr>
            <a:picLocks noChangeAspect="1" noChangeArrowheads="1"/>
          </p:cNvPicPr>
          <p:nvPr/>
        </p:nvPicPr>
        <p:blipFill rotWithShape="1">
          <a:blip r:embed="rId3">
            <a:extLst>
              <a:ext uri="{28A0092B-C50C-407E-A947-70E740481C1C}">
                <a14:useLocalDpi xmlns:a14="http://schemas.microsoft.com/office/drawing/2010/main" val="0"/>
              </a:ext>
            </a:extLst>
          </a:blip>
          <a:srcRect l="5247" r="8130"/>
          <a:stretch/>
        </p:blipFill>
        <p:spPr bwMode="auto">
          <a:xfrm rot="5400000">
            <a:off x="1382230" y="715061"/>
            <a:ext cx="6379539" cy="5523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2188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03648" y="2232520"/>
            <a:ext cx="6768752" cy="823516"/>
          </a:xfrm>
        </p:spPr>
        <p:txBody>
          <a:bodyPr/>
          <a:lstStyle/>
          <a:p>
            <a:r>
              <a:rPr lang="sv-SE" dirty="0" smtClean="0"/>
              <a:t>Kommunicera koncept</a:t>
            </a:r>
            <a:endParaRPr lang="sv-SE" dirty="0"/>
          </a:p>
        </p:txBody>
      </p:sp>
    </p:spTree>
    <p:extLst>
      <p:ext uri="{BB962C8B-B14F-4D97-AF65-F5344CB8AC3E}">
        <p14:creationId xmlns:p14="http://schemas.microsoft.com/office/powerpoint/2010/main" val="26551896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smtClean="0"/>
              <a:t>Scenarios</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smtClean="0"/>
              <a:t>	</a:t>
            </a:r>
            <a:r>
              <a:rPr lang="en-US" i="1" dirty="0" smtClean="0"/>
              <a:t>Greta, 85 </a:t>
            </a:r>
            <a:r>
              <a:rPr lang="en-US" i="1" dirty="0" err="1" smtClean="0"/>
              <a:t>år</a:t>
            </a:r>
            <a:r>
              <a:rPr lang="en-US" i="1" dirty="0" smtClean="0"/>
              <a:t>, </a:t>
            </a:r>
            <a:r>
              <a:rPr lang="en-US" i="1" dirty="0" err="1" smtClean="0"/>
              <a:t>vill</a:t>
            </a:r>
            <a:r>
              <a:rPr lang="en-US" i="1" dirty="0" smtClean="0"/>
              <a:t> </a:t>
            </a:r>
            <a:r>
              <a:rPr lang="en-US" i="1" dirty="0" err="1" smtClean="0"/>
              <a:t>beställa</a:t>
            </a:r>
            <a:r>
              <a:rPr lang="en-US" i="1" dirty="0" smtClean="0"/>
              <a:t> </a:t>
            </a:r>
            <a:r>
              <a:rPr lang="en-US" i="1" dirty="0" err="1" smtClean="0"/>
              <a:t>färdtjänst</a:t>
            </a:r>
            <a:r>
              <a:rPr lang="en-US" i="1" dirty="0" smtClean="0"/>
              <a:t> </a:t>
            </a:r>
            <a:r>
              <a:rPr lang="en-US" i="1" dirty="0" err="1" smtClean="0"/>
              <a:t>så</a:t>
            </a:r>
            <a:r>
              <a:rPr lang="en-US" i="1" dirty="0" smtClean="0"/>
              <a:t> </a:t>
            </a:r>
            <a:r>
              <a:rPr lang="en-US" i="1" dirty="0" err="1" smtClean="0"/>
              <a:t>att</a:t>
            </a:r>
            <a:r>
              <a:rPr lang="en-US" i="1" dirty="0" smtClean="0"/>
              <a:t> </a:t>
            </a:r>
            <a:r>
              <a:rPr lang="en-US" i="1" dirty="0" err="1" smtClean="0"/>
              <a:t>hon</a:t>
            </a:r>
            <a:r>
              <a:rPr lang="en-US" i="1" dirty="0" smtClean="0"/>
              <a:t> </a:t>
            </a:r>
            <a:r>
              <a:rPr lang="en-US" i="1" dirty="0" err="1" smtClean="0"/>
              <a:t>kan</a:t>
            </a:r>
            <a:r>
              <a:rPr lang="en-US" i="1" dirty="0" smtClean="0"/>
              <a:t> </a:t>
            </a:r>
            <a:r>
              <a:rPr lang="en-US" i="1" dirty="0" err="1" smtClean="0"/>
              <a:t>åka</a:t>
            </a:r>
            <a:r>
              <a:rPr lang="en-US" i="1" dirty="0" smtClean="0"/>
              <a:t> </a:t>
            </a:r>
            <a:r>
              <a:rPr lang="en-US" i="1" dirty="0" err="1" smtClean="0"/>
              <a:t>och</a:t>
            </a:r>
            <a:r>
              <a:rPr lang="en-US" i="1" dirty="0" smtClean="0"/>
              <a:t> </a:t>
            </a:r>
            <a:r>
              <a:rPr lang="en-US" i="1" dirty="0" err="1" smtClean="0"/>
              <a:t>hälsa</a:t>
            </a:r>
            <a:r>
              <a:rPr lang="en-US" i="1" dirty="0" smtClean="0"/>
              <a:t> </a:t>
            </a:r>
            <a:r>
              <a:rPr lang="en-US" i="1" dirty="0" err="1" smtClean="0"/>
              <a:t>på</a:t>
            </a:r>
            <a:r>
              <a:rPr lang="en-US" i="1" dirty="0" smtClean="0"/>
              <a:t> sin dotter. Hon </a:t>
            </a:r>
            <a:r>
              <a:rPr lang="en-US" i="1" dirty="0" err="1" smtClean="0"/>
              <a:t>sätter</a:t>
            </a:r>
            <a:r>
              <a:rPr lang="en-US" i="1" dirty="0" smtClean="0"/>
              <a:t> sig </a:t>
            </a:r>
            <a:r>
              <a:rPr lang="en-US" i="1" dirty="0" err="1" smtClean="0"/>
              <a:t>i</a:t>
            </a:r>
            <a:r>
              <a:rPr lang="en-US" i="1" dirty="0" smtClean="0"/>
              <a:t> TV-</a:t>
            </a:r>
            <a:r>
              <a:rPr lang="en-US" i="1" dirty="0" err="1" smtClean="0"/>
              <a:t>soffan</a:t>
            </a:r>
            <a:r>
              <a:rPr lang="en-US" i="1" dirty="0" smtClean="0"/>
              <a:t> </a:t>
            </a:r>
            <a:r>
              <a:rPr lang="en-US" i="1" dirty="0" err="1" smtClean="0"/>
              <a:t>och</a:t>
            </a:r>
            <a:r>
              <a:rPr lang="en-US" i="1" dirty="0" smtClean="0"/>
              <a:t> tar </a:t>
            </a:r>
            <a:r>
              <a:rPr lang="en-US" i="1" dirty="0" err="1" smtClean="0"/>
              <a:t>fjärrkontrollen</a:t>
            </a:r>
            <a:r>
              <a:rPr lang="en-US" i="1" dirty="0" smtClean="0"/>
              <a:t>. Hon </a:t>
            </a:r>
            <a:r>
              <a:rPr lang="en-US" i="1" dirty="0" err="1" smtClean="0"/>
              <a:t>hittar</a:t>
            </a:r>
            <a:r>
              <a:rPr lang="en-US" i="1" dirty="0" smtClean="0"/>
              <a:t> den </a:t>
            </a:r>
            <a:r>
              <a:rPr lang="en-US" i="1" dirty="0" err="1" smtClean="0"/>
              <a:t>stora</a:t>
            </a:r>
            <a:r>
              <a:rPr lang="en-US" i="1" dirty="0" smtClean="0"/>
              <a:t>, </a:t>
            </a:r>
            <a:r>
              <a:rPr lang="en-US" i="1" dirty="0" err="1" smtClean="0"/>
              <a:t>gröna</a:t>
            </a:r>
            <a:r>
              <a:rPr lang="en-US" i="1" dirty="0" smtClean="0"/>
              <a:t> PÅ-</a:t>
            </a:r>
            <a:r>
              <a:rPr lang="en-US" i="1" dirty="0" err="1" smtClean="0"/>
              <a:t>knappen</a:t>
            </a:r>
            <a:r>
              <a:rPr lang="en-US" i="1" dirty="0" smtClean="0"/>
              <a:t> </a:t>
            </a:r>
            <a:r>
              <a:rPr lang="en-US" i="1" dirty="0" err="1" smtClean="0"/>
              <a:t>utan</a:t>
            </a:r>
            <a:r>
              <a:rPr lang="en-US" i="1" dirty="0" smtClean="0"/>
              <a:t> problem. “</a:t>
            </a:r>
            <a:r>
              <a:rPr lang="en-US" i="1" dirty="0" err="1" smtClean="0"/>
              <a:t>Välkommen</a:t>
            </a:r>
            <a:r>
              <a:rPr lang="en-US" i="1" dirty="0" smtClean="0"/>
              <a:t> Greta. </a:t>
            </a:r>
            <a:r>
              <a:rPr lang="en-US" i="1" dirty="0" err="1" smtClean="0"/>
              <a:t>Vad</a:t>
            </a:r>
            <a:r>
              <a:rPr lang="en-US" i="1" dirty="0" smtClean="0"/>
              <a:t> </a:t>
            </a:r>
            <a:r>
              <a:rPr lang="en-US" i="1" dirty="0" err="1" smtClean="0"/>
              <a:t>vill</a:t>
            </a:r>
            <a:r>
              <a:rPr lang="en-US" i="1" dirty="0" smtClean="0"/>
              <a:t> du </a:t>
            </a:r>
            <a:r>
              <a:rPr lang="en-US" i="1" dirty="0" err="1" smtClean="0"/>
              <a:t>göra</a:t>
            </a:r>
            <a:r>
              <a:rPr lang="en-US" i="1" dirty="0" smtClean="0"/>
              <a:t> </a:t>
            </a:r>
            <a:r>
              <a:rPr lang="en-US" i="1" dirty="0" err="1" smtClean="0"/>
              <a:t>för</a:t>
            </a:r>
            <a:r>
              <a:rPr lang="en-US" i="1" dirty="0" smtClean="0"/>
              <a:t> </a:t>
            </a:r>
            <a:r>
              <a:rPr lang="en-US" i="1" dirty="0" err="1" smtClean="0"/>
              <a:t>något</a:t>
            </a:r>
            <a:r>
              <a:rPr lang="en-US" i="1" dirty="0" smtClean="0"/>
              <a:t>?” </a:t>
            </a:r>
            <a:r>
              <a:rPr lang="en-US" i="1" dirty="0" err="1" smtClean="0"/>
              <a:t>frågar</a:t>
            </a:r>
            <a:r>
              <a:rPr lang="en-US" i="1" dirty="0" smtClean="0"/>
              <a:t> </a:t>
            </a:r>
            <a:r>
              <a:rPr lang="en-US" i="1" dirty="0" err="1" smtClean="0"/>
              <a:t>TV:n</a:t>
            </a:r>
            <a:r>
              <a:rPr lang="en-US" i="1" dirty="0" smtClean="0"/>
              <a:t>. “</a:t>
            </a:r>
            <a:r>
              <a:rPr lang="en-US" i="1" dirty="0" err="1" smtClean="0"/>
              <a:t>Beställa</a:t>
            </a:r>
            <a:r>
              <a:rPr lang="en-US" i="1" dirty="0" smtClean="0"/>
              <a:t> </a:t>
            </a:r>
            <a:r>
              <a:rPr lang="en-US" i="1" dirty="0" err="1" smtClean="0"/>
              <a:t>färdtjänst</a:t>
            </a:r>
            <a:r>
              <a:rPr lang="en-US" i="1" dirty="0" smtClean="0"/>
              <a:t> till </a:t>
            </a:r>
            <a:r>
              <a:rPr lang="en-US" i="1" dirty="0" err="1" smtClean="0"/>
              <a:t>fredag</a:t>
            </a:r>
            <a:r>
              <a:rPr lang="en-US" i="1" dirty="0" smtClean="0"/>
              <a:t>” </a:t>
            </a:r>
            <a:r>
              <a:rPr lang="en-US" i="1" dirty="0" err="1" smtClean="0"/>
              <a:t>svarar</a:t>
            </a:r>
            <a:r>
              <a:rPr lang="en-US" i="1" dirty="0" smtClean="0"/>
              <a:t> Greta. “</a:t>
            </a:r>
            <a:r>
              <a:rPr lang="en-US" i="1" dirty="0" err="1" smtClean="0"/>
              <a:t>Vilken</a:t>
            </a:r>
            <a:r>
              <a:rPr lang="en-US" i="1" dirty="0" smtClean="0"/>
              <a:t> </a:t>
            </a:r>
            <a:r>
              <a:rPr lang="en-US" i="1" dirty="0" err="1" smtClean="0"/>
              <a:t>tid</a:t>
            </a:r>
            <a:r>
              <a:rPr lang="en-US" i="1" dirty="0" smtClean="0"/>
              <a:t>?” </a:t>
            </a:r>
            <a:r>
              <a:rPr lang="en-US" i="1" dirty="0" err="1" smtClean="0"/>
              <a:t>fortsätter</a:t>
            </a:r>
            <a:r>
              <a:rPr lang="en-US" i="1" dirty="0" smtClean="0"/>
              <a:t> </a:t>
            </a:r>
            <a:r>
              <a:rPr lang="en-US" i="1" dirty="0" err="1" smtClean="0"/>
              <a:t>TV:n</a:t>
            </a:r>
            <a:r>
              <a:rPr lang="en-US" i="1" dirty="0" smtClean="0"/>
              <a:t>. </a:t>
            </a:r>
          </a:p>
          <a:p>
            <a:pPr fontAlgn="auto">
              <a:spcAft>
                <a:spcPts val="0"/>
              </a:spcAft>
              <a:buFont typeface="Arial" pitchFamily="34" charset="0"/>
              <a:buNone/>
              <a:defRPr/>
            </a:pPr>
            <a:r>
              <a:rPr lang="en-US" i="1" dirty="0" smtClean="0"/>
              <a:t>	En </a:t>
            </a:r>
            <a:r>
              <a:rPr lang="en-US" i="1" dirty="0" err="1" smtClean="0"/>
              <a:t>minut</a:t>
            </a:r>
            <a:r>
              <a:rPr lang="en-US" i="1" dirty="0" smtClean="0"/>
              <a:t> </a:t>
            </a:r>
            <a:r>
              <a:rPr lang="en-US" i="1" dirty="0" err="1" smtClean="0"/>
              <a:t>senare</a:t>
            </a:r>
            <a:r>
              <a:rPr lang="en-US" i="1" dirty="0" smtClean="0"/>
              <a:t> </a:t>
            </a:r>
            <a:r>
              <a:rPr lang="en-US" i="1" dirty="0" err="1" smtClean="0"/>
              <a:t>är</a:t>
            </a:r>
            <a:r>
              <a:rPr lang="en-US" i="1" dirty="0" smtClean="0"/>
              <a:t> Greta </a:t>
            </a:r>
            <a:r>
              <a:rPr lang="en-US" i="1" dirty="0" err="1" smtClean="0"/>
              <a:t>klar</a:t>
            </a:r>
            <a:r>
              <a:rPr lang="en-US" i="1" dirty="0" smtClean="0"/>
              <a:t> med </a:t>
            </a:r>
            <a:r>
              <a:rPr lang="en-US" i="1" dirty="0" err="1" smtClean="0"/>
              <a:t>beställningen</a:t>
            </a:r>
            <a:r>
              <a:rPr lang="en-US" i="1" dirty="0" smtClean="0"/>
              <a:t>. </a:t>
            </a:r>
            <a:r>
              <a:rPr lang="en-US" i="1" dirty="0" err="1" smtClean="0"/>
              <a:t>TV:n</a:t>
            </a:r>
            <a:r>
              <a:rPr lang="en-US" i="1" dirty="0" smtClean="0"/>
              <a:t> </a:t>
            </a:r>
            <a:r>
              <a:rPr lang="en-US" i="1" dirty="0" err="1" smtClean="0"/>
              <a:t>har</a:t>
            </a:r>
            <a:r>
              <a:rPr lang="en-US" i="1" dirty="0" smtClean="0"/>
              <a:t> </a:t>
            </a:r>
            <a:r>
              <a:rPr lang="en-US" i="1" dirty="0" err="1" smtClean="0"/>
              <a:t>skickat</a:t>
            </a:r>
            <a:r>
              <a:rPr lang="en-US" i="1" dirty="0" smtClean="0"/>
              <a:t> </a:t>
            </a:r>
            <a:r>
              <a:rPr lang="en-US" i="1" dirty="0" err="1" smtClean="0"/>
              <a:t>beställningen</a:t>
            </a:r>
            <a:r>
              <a:rPr lang="en-US" i="1" dirty="0" smtClean="0"/>
              <a:t> </a:t>
            </a:r>
            <a:r>
              <a:rPr lang="en-US" i="1" dirty="0" err="1" smtClean="0"/>
              <a:t>och</a:t>
            </a:r>
            <a:r>
              <a:rPr lang="en-US" i="1" dirty="0" smtClean="0"/>
              <a:t> </a:t>
            </a:r>
            <a:r>
              <a:rPr lang="en-US" i="1" dirty="0" err="1" smtClean="0"/>
              <a:t>har</a:t>
            </a:r>
            <a:r>
              <a:rPr lang="en-US" i="1" dirty="0" smtClean="0"/>
              <a:t> </a:t>
            </a:r>
            <a:r>
              <a:rPr lang="en-US" i="1" dirty="0" err="1" smtClean="0"/>
              <a:t>även</a:t>
            </a:r>
            <a:r>
              <a:rPr lang="en-US" i="1" dirty="0" smtClean="0"/>
              <a:t> </a:t>
            </a:r>
            <a:r>
              <a:rPr lang="en-US" i="1" dirty="0" err="1" smtClean="0"/>
              <a:t>lagt</a:t>
            </a:r>
            <a:r>
              <a:rPr lang="en-US" i="1" dirty="0" smtClean="0"/>
              <a:t> till en </a:t>
            </a:r>
            <a:r>
              <a:rPr lang="en-US" i="1" dirty="0" err="1" smtClean="0"/>
              <a:t>påminnelselapp</a:t>
            </a:r>
            <a:r>
              <a:rPr lang="en-US" i="1" dirty="0" smtClean="0"/>
              <a:t> </a:t>
            </a:r>
            <a:r>
              <a:rPr lang="en-US" i="1" dirty="0" err="1" smtClean="0"/>
              <a:t>på</a:t>
            </a:r>
            <a:r>
              <a:rPr lang="en-US" i="1" dirty="0" smtClean="0"/>
              <a:t> start-</a:t>
            </a:r>
            <a:r>
              <a:rPr lang="en-US" i="1" dirty="0" err="1" smtClean="0"/>
              <a:t>skärmen</a:t>
            </a:r>
            <a:r>
              <a:rPr lang="en-US" i="1" dirty="0" smtClean="0"/>
              <a:t>.</a:t>
            </a:r>
            <a:endParaRPr lang="en-US" i="1" dirty="0"/>
          </a:p>
        </p:txBody>
      </p:sp>
    </p:spTree>
    <p:extLst>
      <p:ext uri="{BB962C8B-B14F-4D97-AF65-F5344CB8AC3E}">
        <p14:creationId xmlns:p14="http://schemas.microsoft.com/office/powerpoint/2010/main" val="5555514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dirty="0" smtClean="0"/>
              <a:t>Scenarios</a:t>
            </a:r>
          </a:p>
        </p:txBody>
      </p:sp>
      <p:sp>
        <p:nvSpPr>
          <p:cNvPr id="48130" name="Content Placeholder 2"/>
          <p:cNvSpPr>
            <a:spLocks noGrp="1"/>
          </p:cNvSpPr>
          <p:nvPr>
            <p:ph idx="1"/>
          </p:nvPr>
        </p:nvSpPr>
        <p:spPr/>
        <p:txBody>
          <a:bodyPr/>
          <a:lstStyle/>
          <a:p>
            <a:r>
              <a:rPr lang="sv-SE" dirty="0" smtClean="0"/>
              <a:t>“</a:t>
            </a:r>
            <a:r>
              <a:rPr lang="sv-SE" dirty="0" err="1" smtClean="0"/>
              <a:t>Storytelling</a:t>
            </a:r>
            <a:r>
              <a:rPr lang="sv-SE" dirty="0" smtClean="0"/>
              <a:t>” är ett naturligt för oss människor att förklara saker och ting</a:t>
            </a:r>
          </a:p>
          <a:p>
            <a:r>
              <a:rPr lang="sv-SE" dirty="0" smtClean="0"/>
              <a:t>Effektivt sätt för kommunikation</a:t>
            </a:r>
          </a:p>
          <a:p>
            <a:pPr lvl="1"/>
            <a:r>
              <a:rPr lang="sv-SE" dirty="0" smtClean="0"/>
              <a:t>med användare</a:t>
            </a:r>
          </a:p>
          <a:p>
            <a:pPr lvl="1"/>
            <a:r>
              <a:rPr lang="sv-SE" dirty="0" smtClean="0"/>
              <a:t>mellan olika yrkesgrupper i utvecklingsteamet</a:t>
            </a:r>
          </a:p>
          <a:p>
            <a:r>
              <a:rPr lang="sv-SE" dirty="0" smtClean="0"/>
              <a:t>Går att använda vid olika tidpunkter i processen</a:t>
            </a:r>
          </a:p>
          <a:p>
            <a:pPr lvl="1"/>
            <a:r>
              <a:rPr lang="sv-SE" dirty="0" smtClean="0"/>
              <a:t>Beskriva problem</a:t>
            </a:r>
          </a:p>
          <a:p>
            <a:pPr lvl="1"/>
            <a:r>
              <a:rPr lang="sv-SE" dirty="0" smtClean="0"/>
              <a:t>Beskriva idéer</a:t>
            </a:r>
          </a:p>
          <a:p>
            <a:pPr lvl="1"/>
            <a:r>
              <a:rPr lang="sv-SE" dirty="0" smtClean="0"/>
              <a:t>Beskriva lösningar</a:t>
            </a:r>
          </a:p>
          <a:p>
            <a:endParaRPr lang="sv-SE" dirty="0" smtClean="0"/>
          </a:p>
        </p:txBody>
      </p:sp>
    </p:spTree>
    <p:extLst>
      <p:ext uri="{BB962C8B-B14F-4D97-AF65-F5344CB8AC3E}">
        <p14:creationId xmlns:p14="http://schemas.microsoft.com/office/powerpoint/2010/main" val="16712567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Storyboarding</a:t>
            </a:r>
            <a:endParaRPr lang="sv-SE" dirty="0"/>
          </a:p>
        </p:txBody>
      </p:sp>
      <p:pic>
        <p:nvPicPr>
          <p:cNvPr id="4" name="Content Placeholder 3" descr="totorostoryboard01.jpg"/>
          <p:cNvPicPr>
            <a:picLocks noGrp="1" noChangeAspect="1"/>
          </p:cNvPicPr>
          <p:nvPr>
            <p:ph idx="1"/>
          </p:nvPr>
        </p:nvPicPr>
        <p:blipFill>
          <a:blip r:embed="rId2">
            <a:extLst>
              <a:ext uri="{28A0092B-C50C-407E-A947-70E740481C1C}">
                <a14:useLocalDpi xmlns:a14="http://schemas.microsoft.com/office/drawing/2010/main" val="0"/>
              </a:ext>
            </a:extLst>
          </a:blip>
          <a:srcRect l="-21763" r="-21763"/>
          <a:stretch>
            <a:fillRect/>
          </a:stretch>
        </p:blipFill>
        <p:spPr>
          <a:xfrm>
            <a:off x="-443743" y="1844824"/>
            <a:ext cx="9612312" cy="4456707"/>
          </a:xfrm>
        </p:spPr>
      </p:pic>
    </p:spTree>
    <p:extLst>
      <p:ext uri="{BB962C8B-B14F-4D97-AF65-F5344CB8AC3E}">
        <p14:creationId xmlns:p14="http://schemas.microsoft.com/office/powerpoint/2010/main" val="856324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dirty="0" smtClean="0"/>
              <a:t>Storyboarding</a:t>
            </a:r>
          </a:p>
        </p:txBody>
      </p:sp>
      <p:sp>
        <p:nvSpPr>
          <p:cNvPr id="51202" name="Content Placeholder 2"/>
          <p:cNvSpPr>
            <a:spLocks noGrp="1"/>
          </p:cNvSpPr>
          <p:nvPr>
            <p:ph idx="1"/>
          </p:nvPr>
        </p:nvSpPr>
        <p:spPr>
          <a:xfrm>
            <a:off x="457200" y="1600200"/>
            <a:ext cx="8435280" cy="4781128"/>
          </a:xfrm>
        </p:spPr>
        <p:txBody>
          <a:bodyPr/>
          <a:lstStyle/>
          <a:p>
            <a:r>
              <a:rPr lang="en-US" dirty="0" err="1" smtClean="0"/>
              <a:t>Ett</a:t>
            </a:r>
            <a:r>
              <a:rPr lang="en-US" dirty="0" smtClean="0"/>
              <a:t> </a:t>
            </a:r>
            <a:r>
              <a:rPr lang="en-US" dirty="0" err="1" smtClean="0"/>
              <a:t>sätt</a:t>
            </a:r>
            <a:r>
              <a:rPr lang="en-US" dirty="0" smtClean="0"/>
              <a:t> </a:t>
            </a:r>
            <a:r>
              <a:rPr lang="en-US" dirty="0" err="1" smtClean="0"/>
              <a:t>att</a:t>
            </a:r>
            <a:r>
              <a:rPr lang="en-US" dirty="0" smtClean="0"/>
              <a:t> </a:t>
            </a:r>
            <a:r>
              <a:rPr lang="en-US" dirty="0" err="1" smtClean="0"/>
              <a:t>göra</a:t>
            </a:r>
            <a:r>
              <a:rPr lang="en-US" dirty="0" smtClean="0"/>
              <a:t> </a:t>
            </a:r>
            <a:r>
              <a:rPr lang="en-US" dirty="0" err="1" smtClean="0"/>
              <a:t>ett</a:t>
            </a:r>
            <a:r>
              <a:rPr lang="en-US" dirty="0" smtClean="0"/>
              <a:t> scenario </a:t>
            </a:r>
            <a:r>
              <a:rPr lang="en-US" dirty="0" err="1" smtClean="0"/>
              <a:t>mer</a:t>
            </a:r>
            <a:r>
              <a:rPr lang="en-US" dirty="0" smtClean="0"/>
              <a:t> </a:t>
            </a:r>
            <a:r>
              <a:rPr lang="en-US" dirty="0" err="1" smtClean="0"/>
              <a:t>detaljerat</a:t>
            </a:r>
            <a:r>
              <a:rPr lang="en-US" dirty="0" smtClean="0"/>
              <a:t> med </a:t>
            </a:r>
            <a:r>
              <a:rPr lang="en-US" dirty="0" err="1" smtClean="0"/>
              <a:t>hjälp</a:t>
            </a:r>
            <a:r>
              <a:rPr lang="en-US" dirty="0" smtClean="0"/>
              <a:t> </a:t>
            </a:r>
            <a:r>
              <a:rPr lang="en-US" dirty="0" err="1" smtClean="0"/>
              <a:t>av</a:t>
            </a:r>
            <a:r>
              <a:rPr lang="en-US" dirty="0" smtClean="0"/>
              <a:t> </a:t>
            </a:r>
            <a:r>
              <a:rPr lang="en-US" dirty="0" err="1" smtClean="0"/>
              <a:t>bilder</a:t>
            </a:r>
            <a:endParaRPr lang="en-US" dirty="0" smtClean="0"/>
          </a:p>
          <a:p>
            <a:endParaRPr lang="en-US" dirty="0" smtClean="0"/>
          </a:p>
        </p:txBody>
      </p:sp>
      <p:pic>
        <p:nvPicPr>
          <p:cNvPr id="2" name="Picture 1" descr="T7_storyboardez.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348880"/>
            <a:ext cx="6948264" cy="3767503"/>
          </a:xfrm>
          <a:prstGeom prst="rect">
            <a:avLst/>
          </a:prstGeom>
        </p:spPr>
      </p:pic>
    </p:spTree>
    <p:extLst>
      <p:ext uri="{BB962C8B-B14F-4D97-AF65-F5344CB8AC3E}">
        <p14:creationId xmlns:p14="http://schemas.microsoft.com/office/powerpoint/2010/main" val="20896236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Användarcentrerad </a:t>
            </a:r>
            <a:r>
              <a:rPr lang="sv-SE" dirty="0" smtClean="0"/>
              <a:t>design</a:t>
            </a:r>
            <a:endParaRPr lang="sv-SE" dirty="0"/>
          </a:p>
        </p:txBody>
      </p:sp>
      <p:sp>
        <p:nvSpPr>
          <p:cNvPr id="3" name="Platshållare för innehåll 2"/>
          <p:cNvSpPr>
            <a:spLocks noGrp="1"/>
          </p:cNvSpPr>
          <p:nvPr>
            <p:ph idx="1"/>
          </p:nvPr>
        </p:nvSpPr>
        <p:spPr/>
        <p:txBody>
          <a:bodyPr/>
          <a:lstStyle/>
          <a:p>
            <a:r>
              <a:rPr lang="sv-SE" dirty="0"/>
              <a:t>Tidigt fokus på användarna och deras uppgifter</a:t>
            </a:r>
          </a:p>
          <a:p>
            <a:r>
              <a:rPr lang="sv-SE" dirty="0"/>
              <a:t>Empiriska mätningar</a:t>
            </a:r>
          </a:p>
          <a:p>
            <a:r>
              <a:rPr lang="sv-SE" dirty="0"/>
              <a:t>Iterativ design</a:t>
            </a:r>
            <a:endParaRPr lang="en-US" dirty="0"/>
          </a:p>
        </p:txBody>
      </p:sp>
    </p:spTree>
    <p:extLst>
      <p:ext uri="{BB962C8B-B14F-4D97-AF65-F5344CB8AC3E}">
        <p14:creationId xmlns:p14="http://schemas.microsoft.com/office/powerpoint/2010/main" val="11681893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Storyboards…</a:t>
            </a:r>
            <a:endParaRPr lang="sv-SE" dirty="0"/>
          </a:p>
        </p:txBody>
      </p:sp>
      <p:sp>
        <p:nvSpPr>
          <p:cNvPr id="5" name="Content Placeholder 4"/>
          <p:cNvSpPr>
            <a:spLocks noGrp="1"/>
          </p:cNvSpPr>
          <p:nvPr>
            <p:ph idx="1"/>
          </p:nvPr>
        </p:nvSpPr>
        <p:spPr>
          <a:xfrm>
            <a:off x="667975" y="1853390"/>
            <a:ext cx="3760009" cy="3572255"/>
          </a:xfrm>
        </p:spPr>
        <p:txBody>
          <a:bodyPr/>
          <a:lstStyle/>
          <a:p>
            <a:r>
              <a:rPr lang="sv-SE" dirty="0" smtClean="0"/>
              <a:t>Kan beskriva hur ett problem ser ut</a:t>
            </a:r>
          </a:p>
          <a:p>
            <a:r>
              <a:rPr lang="sv-SE" dirty="0" smtClean="0"/>
              <a:t>Kan beskriva hur en lösning kan se ut</a:t>
            </a:r>
          </a:p>
          <a:p>
            <a:pPr lvl="1"/>
            <a:r>
              <a:rPr lang="sv-SE" dirty="0" smtClean="0"/>
              <a:t>Som koncept</a:t>
            </a:r>
          </a:p>
          <a:p>
            <a:pPr lvl="1"/>
            <a:r>
              <a:rPr lang="sv-SE" dirty="0" smtClean="0"/>
              <a:t>Mer detaljerat</a:t>
            </a:r>
          </a:p>
        </p:txBody>
      </p:sp>
      <p:pic>
        <p:nvPicPr>
          <p:cNvPr id="4" name="Picture 3" descr="minnesmar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1700808"/>
            <a:ext cx="3600400" cy="4006079"/>
          </a:xfrm>
          <a:prstGeom prst="rect">
            <a:avLst/>
          </a:prstGeom>
        </p:spPr>
      </p:pic>
    </p:spTree>
    <p:extLst>
      <p:ext uri="{BB962C8B-B14F-4D97-AF65-F5344CB8AC3E}">
        <p14:creationId xmlns:p14="http://schemas.microsoft.com/office/powerpoint/2010/main" val="24629655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Men jag kan ju inte rita!</a:t>
            </a:r>
            <a:endParaRPr lang="sv-SE" dirty="0"/>
          </a:p>
        </p:txBody>
      </p:sp>
      <p:sp>
        <p:nvSpPr>
          <p:cNvPr id="3" name="Content Placeholder 2"/>
          <p:cNvSpPr>
            <a:spLocks noGrp="1"/>
          </p:cNvSpPr>
          <p:nvPr>
            <p:ph idx="1"/>
          </p:nvPr>
        </p:nvSpPr>
        <p:spPr>
          <a:xfrm>
            <a:off x="667975" y="1853390"/>
            <a:ext cx="3688001" cy="3572255"/>
          </a:xfrm>
        </p:spPr>
        <p:txBody>
          <a:bodyPr/>
          <a:lstStyle/>
          <a:p>
            <a:r>
              <a:rPr lang="en-US" dirty="0"/>
              <a:t>Man </a:t>
            </a:r>
            <a:r>
              <a:rPr lang="en-US" dirty="0" err="1"/>
              <a:t>behöver</a:t>
            </a:r>
            <a:r>
              <a:rPr lang="en-US" dirty="0"/>
              <a:t> </a:t>
            </a:r>
            <a:r>
              <a:rPr lang="en-US" dirty="0" err="1"/>
              <a:t>inte</a:t>
            </a:r>
            <a:r>
              <a:rPr lang="en-US" dirty="0"/>
              <a:t> </a:t>
            </a:r>
            <a:r>
              <a:rPr lang="en-US" dirty="0" err="1"/>
              <a:t>kunna</a:t>
            </a:r>
            <a:r>
              <a:rPr lang="en-US" dirty="0"/>
              <a:t> </a:t>
            </a:r>
            <a:r>
              <a:rPr lang="en-US" dirty="0" err="1"/>
              <a:t>rita</a:t>
            </a:r>
            <a:r>
              <a:rPr lang="en-US" dirty="0"/>
              <a:t> </a:t>
            </a:r>
            <a:r>
              <a:rPr lang="en-US" dirty="0" err="1"/>
              <a:t>och</a:t>
            </a:r>
            <a:r>
              <a:rPr lang="en-US" dirty="0"/>
              <a:t> </a:t>
            </a:r>
            <a:r>
              <a:rPr lang="en-US" dirty="0" err="1"/>
              <a:t>det</a:t>
            </a:r>
            <a:r>
              <a:rPr lang="en-US" dirty="0"/>
              <a:t> </a:t>
            </a:r>
            <a:r>
              <a:rPr lang="en-US" dirty="0" err="1"/>
              <a:t>behöver</a:t>
            </a:r>
            <a:r>
              <a:rPr lang="en-US" dirty="0"/>
              <a:t> </a:t>
            </a:r>
            <a:r>
              <a:rPr lang="en-US" dirty="0" err="1"/>
              <a:t>inte</a:t>
            </a:r>
            <a:r>
              <a:rPr lang="en-US" dirty="0"/>
              <a:t> se </a:t>
            </a:r>
            <a:r>
              <a:rPr lang="en-US" dirty="0" err="1"/>
              <a:t>snyggt</a:t>
            </a:r>
            <a:r>
              <a:rPr lang="en-US" dirty="0"/>
              <a:t> </a:t>
            </a:r>
            <a:r>
              <a:rPr lang="en-US" dirty="0" err="1"/>
              <a:t>ut</a:t>
            </a:r>
            <a:r>
              <a:rPr lang="en-US" dirty="0"/>
              <a:t>!</a:t>
            </a:r>
          </a:p>
          <a:p>
            <a:endParaRPr lang="sv-SE" dirty="0"/>
          </a:p>
        </p:txBody>
      </p:sp>
      <p:pic>
        <p:nvPicPr>
          <p:cNvPr id="5" name="Picture 2" descr="http://localchi.com/images/lo-fi/lofi_debra2.jpg"/>
          <p:cNvPicPr>
            <a:picLocks noChangeAspect="1" noChangeArrowheads="1"/>
          </p:cNvPicPr>
          <p:nvPr/>
        </p:nvPicPr>
        <p:blipFill>
          <a:blip r:embed="rId2" cstate="print"/>
          <a:srcRect/>
          <a:stretch>
            <a:fillRect/>
          </a:stretch>
        </p:blipFill>
        <p:spPr bwMode="auto">
          <a:xfrm>
            <a:off x="4427984" y="1700808"/>
            <a:ext cx="3528392" cy="445229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881070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Exempel: </a:t>
            </a:r>
            <a:r>
              <a:rPr lang="sv-SE" dirty="0" err="1" smtClean="0"/>
              <a:t>Navmem</a:t>
            </a:r>
            <a:endParaRPr lang="sv-SE" dirty="0"/>
          </a:p>
        </p:txBody>
      </p:sp>
      <p:pic>
        <p:nvPicPr>
          <p:cNvPr id="6" name="Picture 5" descr="scenario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2816"/>
            <a:ext cx="3086100" cy="3200400"/>
          </a:xfrm>
          <a:prstGeom prst="rect">
            <a:avLst/>
          </a:prstGeom>
        </p:spPr>
      </p:pic>
      <p:pic>
        <p:nvPicPr>
          <p:cNvPr id="7" name="Picture 6" descr="scenario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2780928"/>
            <a:ext cx="2794000" cy="3175000"/>
          </a:xfrm>
          <a:prstGeom prst="rect">
            <a:avLst/>
          </a:prstGeom>
        </p:spPr>
      </p:pic>
      <p:pic>
        <p:nvPicPr>
          <p:cNvPr id="8" name="Picture 7" descr="scenario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1844824"/>
            <a:ext cx="2730500" cy="3124200"/>
          </a:xfrm>
          <a:prstGeom prst="rect">
            <a:avLst/>
          </a:prstGeom>
        </p:spPr>
      </p:pic>
    </p:spTree>
    <p:extLst>
      <p:ext uri="{BB962C8B-B14F-4D97-AF65-F5344CB8AC3E}">
        <p14:creationId xmlns:p14="http://schemas.microsoft.com/office/powerpoint/2010/main" val="581138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mtClean="0"/>
              <a:t>Övning</a:t>
            </a:r>
          </a:p>
        </p:txBody>
      </p:sp>
      <p:sp>
        <p:nvSpPr>
          <p:cNvPr id="55298" name="Content Placeholder 2"/>
          <p:cNvSpPr>
            <a:spLocks noGrp="1"/>
          </p:cNvSpPr>
          <p:nvPr>
            <p:ph idx="1"/>
          </p:nvPr>
        </p:nvSpPr>
        <p:spPr/>
        <p:txBody>
          <a:bodyPr/>
          <a:lstStyle/>
          <a:p>
            <a:pPr>
              <a:buFont typeface="Arial" charset="0"/>
              <a:buNone/>
            </a:pPr>
            <a:r>
              <a:rPr lang="en-US" dirty="0" smtClean="0"/>
              <a:t>	Rita en storyboard </a:t>
            </a:r>
            <a:r>
              <a:rPr lang="en-US" dirty="0" err="1" smtClean="0"/>
              <a:t>för</a:t>
            </a:r>
            <a:r>
              <a:rPr lang="en-US" dirty="0" smtClean="0"/>
              <a:t> </a:t>
            </a:r>
            <a:r>
              <a:rPr lang="en-US" dirty="0" err="1" smtClean="0"/>
              <a:t>hur</a:t>
            </a:r>
            <a:r>
              <a:rPr lang="en-US" dirty="0" smtClean="0"/>
              <a:t> man </a:t>
            </a:r>
            <a:r>
              <a:rPr lang="en-US" dirty="0" err="1" smtClean="0"/>
              <a:t>tankar</a:t>
            </a:r>
            <a:r>
              <a:rPr lang="en-US" dirty="0" smtClean="0"/>
              <a:t> en </a:t>
            </a:r>
            <a:r>
              <a:rPr lang="en-US" dirty="0" err="1" smtClean="0"/>
              <a:t>bil</a:t>
            </a:r>
            <a:r>
              <a:rPr lang="en-US" dirty="0" smtClean="0"/>
              <a:t>!</a:t>
            </a:r>
          </a:p>
        </p:txBody>
      </p:sp>
      <p:pic>
        <p:nvPicPr>
          <p:cNvPr id="55299" name="Picture 2" descr="http://cache.daylife.com/imageserve/01kZ4rv5RlgqC/610x.jpg"/>
          <p:cNvPicPr>
            <a:picLocks noChangeAspect="1" noChangeArrowheads="1"/>
          </p:cNvPicPr>
          <p:nvPr/>
        </p:nvPicPr>
        <p:blipFill>
          <a:blip r:embed="rId3" cstate="print"/>
          <a:srcRect/>
          <a:stretch>
            <a:fillRect/>
          </a:stretch>
        </p:blipFill>
        <p:spPr bwMode="auto">
          <a:xfrm>
            <a:off x="2051720" y="2852936"/>
            <a:ext cx="4953934" cy="32403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8492860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3" cstate="print"/>
          <a:srcRect/>
          <a:stretch>
            <a:fillRect/>
          </a:stretch>
        </p:blipFill>
        <p:spPr bwMode="auto">
          <a:xfrm rot="5400000">
            <a:off x="669190" y="2075226"/>
            <a:ext cx="3766964" cy="3738208"/>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rot="5400000">
            <a:off x="4413606" y="2075226"/>
            <a:ext cx="3766964" cy="3738208"/>
          </a:xfrm>
          <a:prstGeom prst="rect">
            <a:avLst/>
          </a:prstGeom>
          <a:noFill/>
          <a:ln w="9525">
            <a:noFill/>
            <a:miter lim="800000"/>
            <a:headEnd/>
            <a:tailEnd/>
          </a:ln>
        </p:spPr>
      </p:pic>
    </p:spTree>
    <p:extLst>
      <p:ext uri="{BB962C8B-B14F-4D97-AF65-F5344CB8AC3E}">
        <p14:creationId xmlns:p14="http://schemas.microsoft.com/office/powerpoint/2010/main" val="2724910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smtClean="0"/>
              <a:t>Personas</a:t>
            </a:r>
          </a:p>
        </p:txBody>
      </p:sp>
      <p:sp>
        <p:nvSpPr>
          <p:cNvPr id="58370" name="Content Placeholder 2"/>
          <p:cNvSpPr>
            <a:spLocks noGrp="1"/>
          </p:cNvSpPr>
          <p:nvPr>
            <p:ph idx="1"/>
          </p:nvPr>
        </p:nvSpPr>
        <p:spPr/>
        <p:txBody>
          <a:bodyPr/>
          <a:lstStyle/>
          <a:p>
            <a:r>
              <a:rPr lang="en-US" dirty="0" err="1" smtClean="0"/>
              <a:t>Sätter</a:t>
            </a:r>
            <a:r>
              <a:rPr lang="en-US" dirty="0" smtClean="0"/>
              <a:t> </a:t>
            </a:r>
            <a:r>
              <a:rPr lang="en-US" dirty="0" err="1" smtClean="0"/>
              <a:t>ett</a:t>
            </a:r>
            <a:r>
              <a:rPr lang="en-US" dirty="0" smtClean="0"/>
              <a:t> </a:t>
            </a:r>
            <a:r>
              <a:rPr lang="en-US" dirty="0" err="1" smtClean="0"/>
              <a:t>ansikte</a:t>
            </a:r>
            <a:r>
              <a:rPr lang="en-US" dirty="0" smtClean="0"/>
              <a:t> </a:t>
            </a:r>
            <a:r>
              <a:rPr lang="en-US" dirty="0" err="1" smtClean="0"/>
              <a:t>på</a:t>
            </a:r>
            <a:r>
              <a:rPr lang="en-US" dirty="0" smtClean="0"/>
              <a:t> </a:t>
            </a:r>
            <a:r>
              <a:rPr lang="en-US" dirty="0" err="1" smtClean="0"/>
              <a:t>abstrakt</a:t>
            </a:r>
            <a:r>
              <a:rPr lang="en-US" dirty="0" smtClean="0"/>
              <a:t> information om </a:t>
            </a:r>
            <a:r>
              <a:rPr lang="en-US" dirty="0" err="1" smtClean="0"/>
              <a:t>olika</a:t>
            </a:r>
            <a:r>
              <a:rPr lang="en-US" dirty="0" smtClean="0"/>
              <a:t> </a:t>
            </a:r>
            <a:r>
              <a:rPr lang="en-US" dirty="0" err="1" smtClean="0"/>
              <a:t>målgrupper</a:t>
            </a:r>
            <a:r>
              <a:rPr lang="en-US" dirty="0" smtClean="0"/>
              <a:t> </a:t>
            </a:r>
          </a:p>
          <a:p>
            <a:r>
              <a:rPr lang="en-US" dirty="0" err="1" smtClean="0"/>
              <a:t>Empati</a:t>
            </a:r>
            <a:r>
              <a:rPr lang="en-US" dirty="0" smtClean="0"/>
              <a:t>!</a:t>
            </a:r>
          </a:p>
          <a:p>
            <a:r>
              <a:rPr lang="en-US" dirty="0" err="1"/>
              <a:t>Hjälper</a:t>
            </a:r>
            <a:r>
              <a:rPr lang="en-US" dirty="0"/>
              <a:t> till </a:t>
            </a:r>
            <a:r>
              <a:rPr lang="en-US" dirty="0" err="1"/>
              <a:t>att</a:t>
            </a:r>
            <a:r>
              <a:rPr lang="en-US" dirty="0"/>
              <a:t> </a:t>
            </a:r>
            <a:r>
              <a:rPr lang="en-US" dirty="0" err="1"/>
              <a:t>undvika</a:t>
            </a:r>
            <a:r>
              <a:rPr lang="en-US" dirty="0"/>
              <a:t> </a:t>
            </a:r>
            <a:r>
              <a:rPr lang="en-US" dirty="0" err="1"/>
              <a:t>att</a:t>
            </a:r>
            <a:r>
              <a:rPr lang="en-US" dirty="0"/>
              <a:t> man </a:t>
            </a:r>
            <a:r>
              <a:rPr lang="en-US" dirty="0" err="1"/>
              <a:t>utgår</a:t>
            </a:r>
            <a:r>
              <a:rPr lang="en-US" dirty="0"/>
              <a:t> </a:t>
            </a:r>
            <a:r>
              <a:rPr lang="en-US" dirty="0" err="1"/>
              <a:t>ifrån</a:t>
            </a:r>
            <a:r>
              <a:rPr lang="en-US" dirty="0"/>
              <a:t> sig </a:t>
            </a:r>
            <a:r>
              <a:rPr lang="en-US" dirty="0" err="1"/>
              <a:t>själv</a:t>
            </a:r>
            <a:endParaRPr lang="en-US" dirty="0"/>
          </a:p>
          <a:p>
            <a:r>
              <a:rPr lang="en-US" dirty="0" err="1" smtClean="0"/>
              <a:t>En</a:t>
            </a:r>
            <a:r>
              <a:rPr lang="en-US" dirty="0" smtClean="0"/>
              <a:t> </a:t>
            </a:r>
            <a:r>
              <a:rPr lang="en-US" dirty="0" err="1" smtClean="0"/>
              <a:t>gemensam</a:t>
            </a:r>
            <a:r>
              <a:rPr lang="en-US" dirty="0" smtClean="0"/>
              <a:t> </a:t>
            </a:r>
            <a:r>
              <a:rPr lang="en-US" dirty="0" err="1" smtClean="0"/>
              <a:t>utgångspunkt</a:t>
            </a:r>
            <a:r>
              <a:rPr lang="en-US" dirty="0" smtClean="0"/>
              <a:t> </a:t>
            </a:r>
            <a:r>
              <a:rPr lang="en-US" dirty="0" err="1" smtClean="0"/>
              <a:t>för</a:t>
            </a:r>
            <a:r>
              <a:rPr lang="en-US" dirty="0" smtClean="0"/>
              <a:t> </a:t>
            </a:r>
            <a:r>
              <a:rPr lang="en-US" dirty="0" err="1" smtClean="0"/>
              <a:t>utvecklingsteamet</a:t>
            </a:r>
            <a:r>
              <a:rPr lang="en-US" dirty="0" smtClean="0"/>
              <a:t> </a:t>
            </a:r>
          </a:p>
          <a:p>
            <a:endParaRPr lang="en-US" dirty="0" smtClean="0"/>
          </a:p>
          <a:p>
            <a:pPr>
              <a:buNone/>
            </a:pPr>
            <a:endParaRPr lang="en-US" dirty="0" smtClean="0"/>
          </a:p>
        </p:txBody>
      </p:sp>
    </p:spTree>
    <p:extLst>
      <p:ext uri="{BB962C8B-B14F-4D97-AF65-F5344CB8AC3E}">
        <p14:creationId xmlns:p14="http://schemas.microsoft.com/office/powerpoint/2010/main" val="42324569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Personas</a:t>
            </a:r>
            <a:endParaRPr lang="sv-SE" dirty="0"/>
          </a:p>
        </p:txBody>
      </p:sp>
      <p:sp>
        <p:nvSpPr>
          <p:cNvPr id="3" name="Platshållare för innehåll 2"/>
          <p:cNvSpPr>
            <a:spLocks noGrp="1"/>
          </p:cNvSpPr>
          <p:nvPr>
            <p:ph idx="1"/>
          </p:nvPr>
        </p:nvSpPr>
        <p:spPr/>
        <p:txBody>
          <a:bodyPr/>
          <a:lstStyle/>
          <a:p>
            <a:endParaRPr lang="sv-SE"/>
          </a:p>
        </p:txBody>
      </p:sp>
      <p:pic>
        <p:nvPicPr>
          <p:cNvPr id="4" name="Bildobjekt 3"/>
          <p:cNvPicPr>
            <a:picLocks noChangeAspect="1"/>
          </p:cNvPicPr>
          <p:nvPr/>
        </p:nvPicPr>
        <p:blipFill rotWithShape="1">
          <a:blip r:embed="rId3"/>
          <a:srcRect l="16766" t="15695" r="63175" b="8805"/>
          <a:stretch/>
        </p:blipFill>
        <p:spPr>
          <a:xfrm>
            <a:off x="2483768" y="1340768"/>
            <a:ext cx="4176464" cy="5239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01029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smtClean="0"/>
              <a:t>Personas</a:t>
            </a:r>
          </a:p>
        </p:txBody>
      </p:sp>
      <p:pic>
        <p:nvPicPr>
          <p:cNvPr id="57346" name="Picture 2" descr="http://pelscience.com/images/persona_01.gif"/>
          <p:cNvPicPr>
            <a:picLocks noChangeAspect="1" noChangeArrowheads="1"/>
          </p:cNvPicPr>
          <p:nvPr/>
        </p:nvPicPr>
        <p:blipFill>
          <a:blip r:embed="rId3" cstate="print"/>
          <a:srcRect r="30835"/>
          <a:stretch>
            <a:fillRect/>
          </a:stretch>
        </p:blipFill>
        <p:spPr bwMode="auto">
          <a:xfrm>
            <a:off x="1714500" y="1285875"/>
            <a:ext cx="5529263" cy="5286375"/>
          </a:xfrm>
          <a:prstGeom prst="rect">
            <a:avLst/>
          </a:prstGeom>
          <a:noFill/>
          <a:ln w="9525">
            <a:noFill/>
            <a:miter lim="800000"/>
            <a:headEnd/>
            <a:tailEnd/>
          </a:ln>
        </p:spPr>
      </p:pic>
    </p:spTree>
    <p:extLst>
      <p:ext uri="{BB962C8B-B14F-4D97-AF65-F5344CB8AC3E}">
        <p14:creationId xmlns:p14="http://schemas.microsoft.com/office/powerpoint/2010/main" val="5454095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smtClean="0"/>
              <a:t>Personas</a:t>
            </a:r>
          </a:p>
        </p:txBody>
      </p:sp>
      <p:sp>
        <p:nvSpPr>
          <p:cNvPr id="59394" name="Content Placeholder 2"/>
          <p:cNvSpPr>
            <a:spLocks noGrp="1"/>
          </p:cNvSpPr>
          <p:nvPr>
            <p:ph idx="1"/>
          </p:nvPr>
        </p:nvSpPr>
        <p:spPr>
          <a:xfrm>
            <a:off x="457200" y="1600200"/>
            <a:ext cx="8229600" cy="2971800"/>
          </a:xfrm>
        </p:spPr>
        <p:txBody>
          <a:bodyPr/>
          <a:lstStyle/>
          <a:p>
            <a:r>
              <a:rPr lang="en-US" smtClean="0"/>
              <a:t>Catherine is a neatness freak</a:t>
            </a:r>
          </a:p>
          <a:p>
            <a:r>
              <a:rPr lang="en-US" smtClean="0"/>
              <a:t>Anna just wants to get the chores over as quickly as possible</a:t>
            </a:r>
          </a:p>
          <a:p>
            <a:r>
              <a:rPr lang="en-US" smtClean="0"/>
              <a:t>Monica is superefficient</a:t>
            </a:r>
          </a:p>
          <a:p>
            <a:r>
              <a:rPr lang="en-US" smtClean="0"/>
              <a:t>Maria is a homebody who dotes on her family</a:t>
            </a:r>
          </a:p>
        </p:txBody>
      </p:sp>
      <p:pic>
        <p:nvPicPr>
          <p:cNvPr id="59395" name="Picture 6" descr="http://www.kjokkenogbad.no/kjokkenogbad/images/electrolux-logo-thinking_we.jpg"/>
          <p:cNvPicPr>
            <a:picLocks noChangeAspect="1" noChangeArrowheads="1"/>
          </p:cNvPicPr>
          <p:nvPr/>
        </p:nvPicPr>
        <p:blipFill>
          <a:blip r:embed="rId3" cstate="print"/>
          <a:srcRect l="12956" t="14999" b="42142"/>
          <a:stretch>
            <a:fillRect/>
          </a:stretch>
        </p:blipFill>
        <p:spPr bwMode="auto">
          <a:xfrm>
            <a:off x="6215063" y="5500688"/>
            <a:ext cx="2214562" cy="731837"/>
          </a:xfrm>
          <a:prstGeom prst="rect">
            <a:avLst/>
          </a:prstGeom>
          <a:noFill/>
          <a:ln w="9525">
            <a:noFill/>
            <a:miter lim="800000"/>
            <a:headEnd/>
            <a:tailEnd/>
          </a:ln>
        </p:spPr>
      </p:pic>
    </p:spTree>
    <p:extLst>
      <p:ext uri="{BB962C8B-B14F-4D97-AF65-F5344CB8AC3E}">
        <p14:creationId xmlns:p14="http://schemas.microsoft.com/office/powerpoint/2010/main" val="11775664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smtClean="0"/>
              <a:t>Personas</a:t>
            </a:r>
          </a:p>
        </p:txBody>
      </p:sp>
      <p:sp>
        <p:nvSpPr>
          <p:cNvPr id="58370" name="Content Placeholder 2"/>
          <p:cNvSpPr>
            <a:spLocks noGrp="1"/>
          </p:cNvSpPr>
          <p:nvPr>
            <p:ph idx="1"/>
          </p:nvPr>
        </p:nvSpPr>
        <p:spPr/>
        <p:txBody>
          <a:bodyPr/>
          <a:lstStyle/>
          <a:p>
            <a:r>
              <a:rPr lang="en-US" dirty="0" err="1" smtClean="0"/>
              <a:t>Observera</a:t>
            </a:r>
            <a:r>
              <a:rPr lang="en-US" dirty="0" smtClean="0"/>
              <a:t> </a:t>
            </a:r>
            <a:r>
              <a:rPr lang="en-US" dirty="0" err="1" smtClean="0"/>
              <a:t>att</a:t>
            </a:r>
            <a:r>
              <a:rPr lang="en-US" dirty="0" smtClean="0"/>
              <a:t> personas </a:t>
            </a:r>
            <a:r>
              <a:rPr lang="en-US" dirty="0" err="1" smtClean="0"/>
              <a:t>kan</a:t>
            </a:r>
            <a:r>
              <a:rPr lang="en-US" dirty="0" smtClean="0"/>
              <a:t> </a:t>
            </a:r>
            <a:r>
              <a:rPr lang="en-US" dirty="0" err="1" smtClean="0"/>
              <a:t>ge</a:t>
            </a:r>
            <a:r>
              <a:rPr lang="en-US" dirty="0" smtClean="0"/>
              <a:t> </a:t>
            </a:r>
            <a:r>
              <a:rPr lang="en-US" dirty="0" err="1" smtClean="0"/>
              <a:t>väldigt</a:t>
            </a:r>
            <a:r>
              <a:rPr lang="en-US" dirty="0" smtClean="0"/>
              <a:t> </a:t>
            </a:r>
            <a:r>
              <a:rPr lang="en-US" dirty="0" err="1" smtClean="0"/>
              <a:t>förenklade</a:t>
            </a:r>
            <a:r>
              <a:rPr lang="en-US" dirty="0" smtClean="0"/>
              <a:t> </a:t>
            </a:r>
            <a:r>
              <a:rPr lang="en-US" dirty="0" err="1" smtClean="0"/>
              <a:t>bilder</a:t>
            </a:r>
            <a:r>
              <a:rPr lang="en-US" dirty="0" smtClean="0"/>
              <a:t> </a:t>
            </a:r>
            <a:r>
              <a:rPr lang="en-US" dirty="0" err="1" smtClean="0"/>
              <a:t>av</a:t>
            </a:r>
            <a:r>
              <a:rPr lang="en-US" dirty="0" smtClean="0"/>
              <a:t> </a:t>
            </a:r>
            <a:r>
              <a:rPr lang="en-US" dirty="0" err="1" smtClean="0"/>
              <a:t>användare</a:t>
            </a:r>
            <a:r>
              <a:rPr lang="en-US" dirty="0" smtClean="0"/>
              <a:t>, </a:t>
            </a:r>
            <a:r>
              <a:rPr lang="en-US" dirty="0" err="1" smtClean="0"/>
              <a:t>som</a:t>
            </a:r>
            <a:r>
              <a:rPr lang="en-US" dirty="0" smtClean="0"/>
              <a:t> </a:t>
            </a:r>
            <a:r>
              <a:rPr lang="en-US" dirty="0" err="1" smtClean="0"/>
              <a:t>också</a:t>
            </a:r>
            <a:r>
              <a:rPr lang="en-US" dirty="0" smtClean="0"/>
              <a:t> </a:t>
            </a:r>
            <a:r>
              <a:rPr lang="en-US" dirty="0" err="1" smtClean="0"/>
              <a:t>ofta</a:t>
            </a:r>
            <a:r>
              <a:rPr lang="en-US" dirty="0" smtClean="0"/>
              <a:t> </a:t>
            </a:r>
            <a:r>
              <a:rPr lang="en-US" dirty="0" err="1" smtClean="0"/>
              <a:t>kan</a:t>
            </a:r>
            <a:r>
              <a:rPr lang="en-US" dirty="0" smtClean="0"/>
              <a:t> </a:t>
            </a:r>
            <a:r>
              <a:rPr lang="en-US" dirty="0" err="1" smtClean="0"/>
              <a:t>kännas</a:t>
            </a:r>
            <a:r>
              <a:rPr lang="en-US" dirty="0" smtClean="0"/>
              <a:t> </a:t>
            </a:r>
            <a:r>
              <a:rPr lang="en-US" dirty="0" err="1" smtClean="0"/>
              <a:t>stereotypa</a:t>
            </a:r>
            <a:r>
              <a:rPr lang="en-US" dirty="0" smtClean="0"/>
              <a:t>!</a:t>
            </a:r>
          </a:p>
          <a:p>
            <a:r>
              <a:rPr lang="en-US" dirty="0" smtClean="0"/>
              <a:t>Personas </a:t>
            </a:r>
            <a:r>
              <a:rPr lang="en-US" dirty="0" err="1" smtClean="0"/>
              <a:t>är</a:t>
            </a:r>
            <a:r>
              <a:rPr lang="en-US" dirty="0" smtClean="0"/>
              <a:t> </a:t>
            </a:r>
            <a:r>
              <a:rPr lang="en-US" dirty="0" err="1" smtClean="0"/>
              <a:t>inte</a:t>
            </a:r>
            <a:r>
              <a:rPr lang="en-US" dirty="0" smtClean="0"/>
              <a:t> </a:t>
            </a:r>
            <a:r>
              <a:rPr lang="en-US" dirty="0" err="1" smtClean="0"/>
              <a:t>alltid</a:t>
            </a:r>
            <a:r>
              <a:rPr lang="en-US" dirty="0" smtClean="0"/>
              <a:t> </a:t>
            </a:r>
            <a:r>
              <a:rPr lang="en-US" dirty="0" err="1" smtClean="0"/>
              <a:t>kopplade</a:t>
            </a:r>
            <a:r>
              <a:rPr lang="en-US" dirty="0" smtClean="0"/>
              <a:t> till data om </a:t>
            </a:r>
            <a:r>
              <a:rPr lang="en-US" dirty="0" err="1" smtClean="0"/>
              <a:t>användare</a:t>
            </a:r>
            <a:r>
              <a:rPr lang="en-US" dirty="0" smtClean="0"/>
              <a:t> </a:t>
            </a:r>
            <a:r>
              <a:rPr lang="en-US" dirty="0" smtClean="0">
                <a:solidFill>
                  <a:schemeClr val="bg1">
                    <a:lumMod val="50000"/>
                  </a:schemeClr>
                </a:solidFill>
              </a:rPr>
              <a:t>(</a:t>
            </a:r>
            <a:r>
              <a:rPr lang="en-US" dirty="0" err="1" smtClean="0">
                <a:solidFill>
                  <a:schemeClr val="bg1">
                    <a:lumMod val="50000"/>
                  </a:schemeClr>
                </a:solidFill>
              </a:rPr>
              <a:t>Bör</a:t>
            </a:r>
            <a:r>
              <a:rPr lang="en-US" dirty="0" smtClean="0">
                <a:solidFill>
                  <a:schemeClr val="bg1">
                    <a:lumMod val="50000"/>
                  </a:schemeClr>
                </a:solidFill>
              </a:rPr>
              <a:t> de </a:t>
            </a:r>
            <a:r>
              <a:rPr lang="en-US" dirty="0" err="1" smtClean="0">
                <a:solidFill>
                  <a:schemeClr val="bg1">
                    <a:lumMod val="50000"/>
                  </a:schemeClr>
                </a:solidFill>
              </a:rPr>
              <a:t>vara</a:t>
            </a:r>
            <a:r>
              <a:rPr lang="en-US" dirty="0" smtClean="0">
                <a:solidFill>
                  <a:schemeClr val="bg1">
                    <a:lumMod val="50000"/>
                  </a:schemeClr>
                </a:solidFill>
              </a:rPr>
              <a:t> </a:t>
            </a:r>
            <a:r>
              <a:rPr lang="en-US" dirty="0" err="1" smtClean="0">
                <a:solidFill>
                  <a:schemeClr val="bg1">
                    <a:lumMod val="50000"/>
                  </a:schemeClr>
                </a:solidFill>
              </a:rPr>
              <a:t>det</a:t>
            </a:r>
            <a:r>
              <a:rPr lang="en-US" dirty="0" smtClean="0">
                <a:solidFill>
                  <a:schemeClr val="bg1">
                    <a:lumMod val="50000"/>
                  </a:schemeClr>
                </a:solidFill>
              </a:rPr>
              <a:t>? </a:t>
            </a:r>
            <a:r>
              <a:rPr lang="en-US" dirty="0" err="1" smtClean="0">
                <a:solidFill>
                  <a:schemeClr val="bg1">
                    <a:lumMod val="50000"/>
                  </a:schemeClr>
                </a:solidFill>
              </a:rPr>
              <a:t>Vad</a:t>
            </a:r>
            <a:r>
              <a:rPr lang="en-US" dirty="0" smtClean="0">
                <a:solidFill>
                  <a:schemeClr val="bg1">
                    <a:lumMod val="50000"/>
                  </a:schemeClr>
                </a:solidFill>
              </a:rPr>
              <a:t> </a:t>
            </a:r>
            <a:r>
              <a:rPr lang="en-US" dirty="0" err="1" smtClean="0">
                <a:solidFill>
                  <a:schemeClr val="bg1">
                    <a:lumMod val="50000"/>
                  </a:schemeClr>
                </a:solidFill>
              </a:rPr>
              <a:t>tycker</a:t>
            </a:r>
            <a:r>
              <a:rPr lang="en-US" dirty="0" smtClean="0">
                <a:solidFill>
                  <a:schemeClr val="bg1">
                    <a:lumMod val="50000"/>
                  </a:schemeClr>
                </a:solidFill>
              </a:rPr>
              <a:t> du?)</a:t>
            </a:r>
          </a:p>
          <a:p>
            <a:endParaRPr lang="en-US" dirty="0"/>
          </a:p>
          <a:p>
            <a:r>
              <a:rPr lang="en-US" sz="2400" i="1" dirty="0" smtClean="0"/>
              <a:t>“The </a:t>
            </a:r>
            <a:r>
              <a:rPr lang="en-US" sz="2400" i="1" dirty="0"/>
              <a:t>special aspect of a persona description is that you do not look at the entire person, but use the area of focus or domain you are working within as a lens to highlight the relevant attitudes and the specific context associated with the area of work</a:t>
            </a:r>
            <a:r>
              <a:rPr lang="en-US" sz="2400" i="1" dirty="0" smtClean="0"/>
              <a:t>.” interaction-design.org</a:t>
            </a:r>
          </a:p>
          <a:p>
            <a:endParaRPr lang="en-US" dirty="0" smtClean="0"/>
          </a:p>
          <a:p>
            <a:pPr>
              <a:buNone/>
            </a:pPr>
            <a:endParaRPr lang="en-US" dirty="0" smtClean="0"/>
          </a:p>
        </p:txBody>
      </p:sp>
    </p:spTree>
    <p:extLst>
      <p:ext uri="{BB962C8B-B14F-4D97-AF65-F5344CB8AC3E}">
        <p14:creationId xmlns:p14="http://schemas.microsoft.com/office/powerpoint/2010/main" val="35584144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Hur samla in data och utvärdera förslag?</a:t>
            </a:r>
            <a:endParaRPr lang="sv-SE" dirty="0"/>
          </a:p>
        </p:txBody>
      </p:sp>
      <p:sp>
        <p:nvSpPr>
          <p:cNvPr id="3" name="Platshållare för innehåll 2"/>
          <p:cNvSpPr>
            <a:spLocks noGrp="1"/>
          </p:cNvSpPr>
          <p:nvPr>
            <p:ph idx="1"/>
          </p:nvPr>
        </p:nvSpPr>
        <p:spPr>
          <a:xfrm>
            <a:off x="667975" y="1853390"/>
            <a:ext cx="7707876" cy="4554201"/>
          </a:xfrm>
        </p:spPr>
        <p:txBody>
          <a:bodyPr/>
          <a:lstStyle/>
          <a:p>
            <a:r>
              <a:rPr lang="sv-SE" dirty="0" smtClean="0"/>
              <a:t>Det finns en uppsjö av tekniker, verktyg och metoder att tillämpa i olika delar av processen.</a:t>
            </a:r>
          </a:p>
          <a:p>
            <a:r>
              <a:rPr lang="sv-SE" dirty="0" smtClean="0"/>
              <a:t>Metoder kan ha många olika egenskaper:</a:t>
            </a:r>
          </a:p>
          <a:p>
            <a:pPr lvl="1"/>
            <a:r>
              <a:rPr lang="sv-SE" dirty="0" smtClean="0"/>
              <a:t>Kvantitativa – kvalitativa</a:t>
            </a:r>
          </a:p>
          <a:p>
            <a:pPr lvl="1"/>
            <a:r>
              <a:rPr lang="sv-SE" dirty="0" smtClean="0"/>
              <a:t>Empiriska – analytiska</a:t>
            </a:r>
          </a:p>
          <a:p>
            <a:pPr lvl="1"/>
            <a:r>
              <a:rPr lang="sv-SE" dirty="0" smtClean="0"/>
              <a:t>Objektiva – subjektiva </a:t>
            </a:r>
          </a:p>
          <a:p>
            <a:pPr lvl="1"/>
            <a:r>
              <a:rPr lang="sv-SE" dirty="0" smtClean="0"/>
              <a:t>Explorativa – validerande </a:t>
            </a:r>
          </a:p>
          <a:p>
            <a:pPr lvl="1"/>
            <a:r>
              <a:rPr lang="sv-SE" dirty="0" smtClean="0"/>
              <a:t>Grad av användarmedverkan (participation)</a:t>
            </a:r>
          </a:p>
          <a:p>
            <a:pPr marL="0" indent="0">
              <a:buNone/>
            </a:pPr>
            <a:endParaRPr lang="sv-SE" dirty="0" smtClean="0"/>
          </a:p>
        </p:txBody>
      </p:sp>
    </p:spTree>
    <p:extLst>
      <p:ext uri="{BB962C8B-B14F-4D97-AF65-F5344CB8AC3E}">
        <p14:creationId xmlns:p14="http://schemas.microsoft.com/office/powerpoint/2010/main" val="37185940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8484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Hur samla in data och utvärdera förslag?</a:t>
            </a:r>
          </a:p>
        </p:txBody>
      </p:sp>
      <p:sp>
        <p:nvSpPr>
          <p:cNvPr id="3" name="Platshållare för innehåll 2"/>
          <p:cNvSpPr>
            <a:spLocks noGrp="1"/>
          </p:cNvSpPr>
          <p:nvPr>
            <p:ph idx="1"/>
          </p:nvPr>
        </p:nvSpPr>
        <p:spPr>
          <a:xfrm>
            <a:off x="667975" y="1853390"/>
            <a:ext cx="7707876" cy="4554201"/>
          </a:xfrm>
        </p:spPr>
        <p:txBody>
          <a:bodyPr/>
          <a:lstStyle/>
          <a:p>
            <a:r>
              <a:rPr lang="sv-SE" dirty="0" smtClean="0"/>
              <a:t>Det finns inte en metod som alltid är rätt! </a:t>
            </a:r>
          </a:p>
          <a:p>
            <a:pPr lvl="1"/>
            <a:r>
              <a:rPr lang="sv-SE" dirty="0" smtClean="0"/>
              <a:t>Olika metoder behövs i olika delar av processen</a:t>
            </a:r>
          </a:p>
          <a:p>
            <a:pPr lvl="1"/>
            <a:r>
              <a:rPr lang="sv-SE" dirty="0" smtClean="0"/>
              <a:t>Kombination av metoder är ofta nödvändig</a:t>
            </a:r>
          </a:p>
          <a:p>
            <a:r>
              <a:rPr lang="sv-SE" dirty="0" smtClean="0"/>
              <a:t>Var medveten om vad den/de metoder du väljer ger för information!</a:t>
            </a:r>
          </a:p>
          <a:p>
            <a:pPr lvl="1"/>
            <a:r>
              <a:rPr lang="sv-SE" dirty="0" smtClean="0"/>
              <a:t>Vad är syftet med datainsamlingen?</a:t>
            </a:r>
          </a:p>
          <a:p>
            <a:pPr lvl="1"/>
            <a:r>
              <a:rPr lang="sv-SE" dirty="0" smtClean="0"/>
              <a:t>Vad gör vi med data som samlas in?</a:t>
            </a:r>
          </a:p>
        </p:txBody>
      </p:sp>
      <p:sp>
        <p:nvSpPr>
          <p:cNvPr id="5" name="Rektangel med rundade hörn 4"/>
          <p:cNvSpPr/>
          <p:nvPr/>
        </p:nvSpPr>
        <p:spPr>
          <a:xfrm>
            <a:off x="971600" y="5517232"/>
            <a:ext cx="6696744" cy="1024164"/>
          </a:xfrm>
          <a:prstGeom prst="roundRect">
            <a:avLst/>
          </a:prstGeom>
        </p:spPr>
        <p:style>
          <a:lnRef idx="2">
            <a:schemeClr val="accent6"/>
          </a:lnRef>
          <a:fillRef idx="1">
            <a:schemeClr val="lt1"/>
          </a:fillRef>
          <a:effectRef idx="0">
            <a:schemeClr val="accent6"/>
          </a:effectRef>
          <a:fontRef idx="minor">
            <a:schemeClr val="dk1"/>
          </a:fontRef>
        </p:style>
        <p:txBody>
          <a:bodyPr wrap="square" lIns="92364" tIns="46182" rIns="92364" bIns="46182">
            <a:spAutoFit/>
          </a:bodyPr>
          <a:lstStyle/>
          <a:p>
            <a:r>
              <a:rPr lang="en-US" dirty="0" smtClean="0">
                <a:solidFill>
                  <a:schemeClr val="accent6">
                    <a:lumMod val="50000"/>
                  </a:schemeClr>
                </a:solidFill>
              </a:rPr>
              <a:t>Se </a:t>
            </a:r>
            <a:r>
              <a:rPr lang="en-US" dirty="0" err="1" smtClean="0">
                <a:solidFill>
                  <a:schemeClr val="accent6">
                    <a:lumMod val="50000"/>
                  </a:schemeClr>
                </a:solidFill>
              </a:rPr>
              <a:t>upp</a:t>
            </a:r>
            <a:r>
              <a:rPr lang="en-US" dirty="0" smtClean="0">
                <a:solidFill>
                  <a:schemeClr val="accent6">
                    <a:lumMod val="50000"/>
                  </a:schemeClr>
                </a:solidFill>
              </a:rPr>
              <a:t>!</a:t>
            </a:r>
          </a:p>
          <a:p>
            <a:r>
              <a:rPr lang="en-US" dirty="0" err="1" smtClean="0">
                <a:solidFill>
                  <a:schemeClr val="accent6">
                    <a:lumMod val="50000"/>
                  </a:schemeClr>
                </a:solidFill>
              </a:rPr>
              <a:t>Felaktigt</a:t>
            </a:r>
            <a:r>
              <a:rPr lang="en-US" dirty="0" smtClean="0">
                <a:solidFill>
                  <a:schemeClr val="accent6">
                    <a:lumMod val="50000"/>
                  </a:schemeClr>
                </a:solidFill>
              </a:rPr>
              <a:t> </a:t>
            </a:r>
            <a:r>
              <a:rPr lang="en-US" dirty="0" err="1" smtClean="0">
                <a:solidFill>
                  <a:schemeClr val="accent6">
                    <a:lumMod val="50000"/>
                  </a:schemeClr>
                </a:solidFill>
              </a:rPr>
              <a:t>val</a:t>
            </a:r>
            <a:r>
              <a:rPr lang="en-US" b="0" dirty="0" smtClean="0">
                <a:solidFill>
                  <a:schemeClr val="accent6">
                    <a:lumMod val="50000"/>
                  </a:schemeClr>
                </a:solidFill>
              </a:rPr>
              <a:t> </a:t>
            </a:r>
            <a:r>
              <a:rPr lang="en-US" b="0" dirty="0" err="1" smtClean="0">
                <a:solidFill>
                  <a:schemeClr val="accent6">
                    <a:lumMod val="50000"/>
                  </a:schemeClr>
                </a:solidFill>
              </a:rPr>
              <a:t>av</a:t>
            </a:r>
            <a:r>
              <a:rPr lang="en-US" b="0" dirty="0" smtClean="0">
                <a:solidFill>
                  <a:schemeClr val="accent6">
                    <a:lumMod val="50000"/>
                  </a:schemeClr>
                </a:solidFill>
              </a:rPr>
              <a:t> </a:t>
            </a:r>
            <a:r>
              <a:rPr lang="en-US" b="0" dirty="0" err="1" smtClean="0">
                <a:solidFill>
                  <a:schemeClr val="accent6">
                    <a:lumMod val="50000"/>
                  </a:schemeClr>
                </a:solidFill>
              </a:rPr>
              <a:t>metoder</a:t>
            </a:r>
            <a:r>
              <a:rPr lang="en-US" b="0" dirty="0" smtClean="0">
                <a:solidFill>
                  <a:schemeClr val="accent6">
                    <a:lumMod val="50000"/>
                  </a:schemeClr>
                </a:solidFill>
              </a:rPr>
              <a:t>, </a:t>
            </a:r>
            <a:r>
              <a:rPr lang="en-US" b="0" dirty="0" err="1" smtClean="0">
                <a:solidFill>
                  <a:schemeClr val="accent6">
                    <a:lumMod val="50000"/>
                  </a:schemeClr>
                </a:solidFill>
              </a:rPr>
              <a:t>eller</a:t>
            </a:r>
            <a:r>
              <a:rPr lang="en-US" b="0" dirty="0" smtClean="0">
                <a:solidFill>
                  <a:schemeClr val="accent6">
                    <a:lumMod val="50000"/>
                  </a:schemeClr>
                </a:solidFill>
              </a:rPr>
              <a:t> </a:t>
            </a:r>
            <a:r>
              <a:rPr lang="en-US" dirty="0" err="1" smtClean="0">
                <a:solidFill>
                  <a:schemeClr val="accent6">
                    <a:lumMod val="50000"/>
                  </a:schemeClr>
                </a:solidFill>
              </a:rPr>
              <a:t>dåligt</a:t>
            </a:r>
            <a:r>
              <a:rPr lang="en-US" dirty="0" smtClean="0">
                <a:solidFill>
                  <a:schemeClr val="accent6">
                    <a:lumMod val="50000"/>
                  </a:schemeClr>
                </a:solidFill>
              </a:rPr>
              <a:t> </a:t>
            </a:r>
            <a:r>
              <a:rPr lang="en-US" dirty="0" err="1" smtClean="0">
                <a:solidFill>
                  <a:schemeClr val="accent6">
                    <a:lumMod val="50000"/>
                  </a:schemeClr>
                </a:solidFill>
              </a:rPr>
              <a:t>genomförande</a:t>
            </a:r>
            <a:r>
              <a:rPr lang="en-US" b="0" dirty="0" smtClean="0">
                <a:solidFill>
                  <a:schemeClr val="accent6">
                    <a:lumMod val="50000"/>
                  </a:schemeClr>
                </a:solidFill>
              </a:rPr>
              <a:t>, </a:t>
            </a:r>
            <a:r>
              <a:rPr lang="en-US" b="0" dirty="0" err="1" smtClean="0">
                <a:solidFill>
                  <a:schemeClr val="accent6">
                    <a:lumMod val="50000"/>
                  </a:schemeClr>
                </a:solidFill>
              </a:rPr>
              <a:t>leder</a:t>
            </a:r>
            <a:r>
              <a:rPr lang="en-US" b="0" dirty="0" smtClean="0">
                <a:solidFill>
                  <a:schemeClr val="accent6">
                    <a:lumMod val="50000"/>
                  </a:schemeClr>
                </a:solidFill>
              </a:rPr>
              <a:t> till </a:t>
            </a:r>
            <a:r>
              <a:rPr lang="en-US" dirty="0" err="1" smtClean="0">
                <a:solidFill>
                  <a:schemeClr val="accent6">
                    <a:lumMod val="50000"/>
                  </a:schemeClr>
                </a:solidFill>
              </a:rPr>
              <a:t>dålig</a:t>
            </a:r>
            <a:r>
              <a:rPr lang="en-US" dirty="0" smtClean="0">
                <a:solidFill>
                  <a:schemeClr val="accent6">
                    <a:lumMod val="50000"/>
                  </a:schemeClr>
                </a:solidFill>
              </a:rPr>
              <a:t> data </a:t>
            </a:r>
            <a:r>
              <a:rPr lang="en-US" b="0" dirty="0" err="1" smtClean="0">
                <a:solidFill>
                  <a:schemeClr val="accent6">
                    <a:lumMod val="50000"/>
                  </a:schemeClr>
                </a:solidFill>
              </a:rPr>
              <a:t>och</a:t>
            </a:r>
            <a:r>
              <a:rPr lang="en-US" b="0" dirty="0" smtClean="0">
                <a:solidFill>
                  <a:schemeClr val="accent6">
                    <a:lumMod val="50000"/>
                  </a:schemeClr>
                </a:solidFill>
              </a:rPr>
              <a:t> </a:t>
            </a:r>
            <a:r>
              <a:rPr lang="en-US" dirty="0" err="1" smtClean="0">
                <a:solidFill>
                  <a:schemeClr val="accent6">
                    <a:lumMod val="50000"/>
                  </a:schemeClr>
                </a:solidFill>
              </a:rPr>
              <a:t>felaktiga</a:t>
            </a:r>
            <a:r>
              <a:rPr lang="en-US" dirty="0" smtClean="0">
                <a:solidFill>
                  <a:schemeClr val="accent6">
                    <a:lumMod val="50000"/>
                  </a:schemeClr>
                </a:solidFill>
              </a:rPr>
              <a:t> </a:t>
            </a:r>
            <a:r>
              <a:rPr lang="en-US" dirty="0" err="1" smtClean="0">
                <a:solidFill>
                  <a:schemeClr val="accent6">
                    <a:lumMod val="50000"/>
                  </a:schemeClr>
                </a:solidFill>
              </a:rPr>
              <a:t>slutsatser</a:t>
            </a:r>
            <a:endParaRPr lang="en-US" dirty="0">
              <a:solidFill>
                <a:schemeClr val="accent6">
                  <a:lumMod val="50000"/>
                </a:schemeClr>
              </a:solidFill>
            </a:endParaRPr>
          </a:p>
        </p:txBody>
      </p:sp>
    </p:spTree>
    <p:extLst>
      <p:ext uri="{BB962C8B-B14F-4D97-AF65-F5344CB8AC3E}">
        <p14:creationId xmlns:p14="http://schemas.microsoft.com/office/powerpoint/2010/main" val="220610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Dålig data och felaktiga slutsatser</a:t>
            </a:r>
            <a:endParaRPr lang="sv-SE" dirty="0"/>
          </a:p>
        </p:txBody>
      </p:sp>
      <p:sp>
        <p:nvSpPr>
          <p:cNvPr id="3" name="Platshållare för innehåll 2"/>
          <p:cNvSpPr>
            <a:spLocks noGrp="1"/>
          </p:cNvSpPr>
          <p:nvPr>
            <p:ph idx="1"/>
          </p:nvPr>
        </p:nvSpPr>
        <p:spPr/>
        <p:txBody>
          <a:bodyPr/>
          <a:lstStyle/>
          <a:p>
            <a:r>
              <a:rPr lang="sv-SE" dirty="0" smtClean="0"/>
              <a:t>Ex:</a:t>
            </a:r>
          </a:p>
          <a:p>
            <a:pPr lvl="1"/>
            <a:r>
              <a:rPr lang="sv-SE" dirty="0" smtClean="0"/>
              <a:t>Experimentet är inriktat på fel uppgift</a:t>
            </a:r>
          </a:p>
          <a:p>
            <a:pPr lvl="1"/>
            <a:r>
              <a:rPr lang="sv-SE" dirty="0" smtClean="0"/>
              <a:t>Testpersonerna är inte representativa för målgruppen</a:t>
            </a:r>
          </a:p>
          <a:p>
            <a:pPr lvl="1"/>
            <a:r>
              <a:rPr lang="sv-SE" dirty="0" smtClean="0"/>
              <a:t>Frågorna är felaktigt utformade</a:t>
            </a:r>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933056"/>
            <a:ext cx="7553102" cy="2332881"/>
          </a:xfrm>
          <a:prstGeom prst="rect">
            <a:avLst/>
          </a:prstGeom>
        </p:spPr>
      </p:pic>
    </p:spTree>
    <p:extLst>
      <p:ext uri="{BB962C8B-B14F-4D97-AF65-F5344CB8AC3E}">
        <p14:creationId xmlns:p14="http://schemas.microsoft.com/office/powerpoint/2010/main" val="42855354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Dålig data och felaktiga slutsatser</a:t>
            </a:r>
            <a:endParaRPr lang="sv-SE" dirty="0"/>
          </a:p>
        </p:txBody>
      </p:sp>
      <p:sp>
        <p:nvSpPr>
          <p:cNvPr id="3" name="Platshållare för innehåll 2"/>
          <p:cNvSpPr>
            <a:spLocks noGrp="1"/>
          </p:cNvSpPr>
          <p:nvPr>
            <p:ph idx="1"/>
          </p:nvPr>
        </p:nvSpPr>
        <p:spPr/>
        <p:txBody>
          <a:bodyPr/>
          <a:lstStyle/>
          <a:p>
            <a:r>
              <a:rPr lang="sv-SE" dirty="0" smtClean="0"/>
              <a:t>Experimentet är inriktat på fel uppgift, ex.</a:t>
            </a:r>
          </a:p>
          <a:p>
            <a:pPr lvl="1"/>
            <a:r>
              <a:rPr lang="sv-SE" dirty="0" smtClean="0"/>
              <a:t>Visar man användaren ett alltför ”färdigt” användargränssnitt blir fokus i feedbacken ofta på det ytliga, såsom färger och positioner av knappar. Medan man egentligen är intresserad av att testa funktioner på en mer konceptuell nivå.</a:t>
            </a:r>
          </a:p>
        </p:txBody>
      </p:sp>
    </p:spTree>
    <p:extLst>
      <p:ext uri="{BB962C8B-B14F-4D97-AF65-F5344CB8AC3E}">
        <p14:creationId xmlns:p14="http://schemas.microsoft.com/office/powerpoint/2010/main" val="35124542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Dålig data och felaktiga slutsatser</a:t>
            </a:r>
            <a:endParaRPr lang="sv-SE" dirty="0"/>
          </a:p>
        </p:txBody>
      </p:sp>
      <p:sp>
        <p:nvSpPr>
          <p:cNvPr id="3" name="Platshållare för innehåll 2"/>
          <p:cNvSpPr>
            <a:spLocks noGrp="1"/>
          </p:cNvSpPr>
          <p:nvPr>
            <p:ph idx="1"/>
          </p:nvPr>
        </p:nvSpPr>
        <p:spPr/>
        <p:txBody>
          <a:bodyPr/>
          <a:lstStyle/>
          <a:p>
            <a:r>
              <a:rPr lang="sv-SE" dirty="0" smtClean="0"/>
              <a:t>Testpersonerna är inte representativa för målgruppen, ex.</a:t>
            </a:r>
          </a:p>
          <a:p>
            <a:pPr lvl="1"/>
            <a:r>
              <a:rPr lang="sv-SE" dirty="0" smtClean="0"/>
              <a:t>Man använder exempelvis enbart personer inom företaget – som är mer eller mindre insatta redan</a:t>
            </a:r>
          </a:p>
          <a:p>
            <a:pPr lvl="1"/>
            <a:r>
              <a:rPr lang="sv-SE" dirty="0" smtClean="0"/>
              <a:t>Man täcker inte in alla användargrupper</a:t>
            </a:r>
          </a:p>
        </p:txBody>
      </p:sp>
    </p:spTree>
    <p:extLst>
      <p:ext uri="{BB962C8B-B14F-4D97-AF65-F5344CB8AC3E}">
        <p14:creationId xmlns:p14="http://schemas.microsoft.com/office/powerpoint/2010/main" val="37974727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U mall 2012 sltg">
  <a:themeElements>
    <a:clrScheme name="LU 2012">
      <a:dk1>
        <a:srgbClr val="9C6114"/>
      </a:dk1>
      <a:lt1>
        <a:srgbClr val="FFFFFF"/>
      </a:lt1>
      <a:dk2>
        <a:srgbClr val="4D4C44"/>
      </a:dk2>
      <a:lt2>
        <a:srgbClr val="000080"/>
      </a:lt2>
      <a:accent1>
        <a:srgbClr val="9A5B0B"/>
      </a:accent1>
      <a:accent2>
        <a:srgbClr val="E9C4C7"/>
      </a:accent2>
      <a:accent3>
        <a:srgbClr val="B9D3DC"/>
      </a:accent3>
      <a:accent4>
        <a:srgbClr val="ADCAB8"/>
      </a:accent4>
      <a:accent5>
        <a:srgbClr val="D6D2C4"/>
      </a:accent5>
      <a:accent6>
        <a:srgbClr val="BFB8AF"/>
      </a:accent6>
      <a:hlink>
        <a:srgbClr val="333333"/>
      </a:hlink>
      <a:folHlink>
        <a:srgbClr val="D2BA81"/>
      </a:folHlink>
    </a:clrScheme>
    <a:fontScheme name="LundsUniversitet">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sz="1800" b="1"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04875" rtl="0" eaLnBrk="1" fontAlgn="base" latinLnBrk="0" hangingPunct="1">
          <a:lnSpc>
            <a:spcPct val="100000"/>
          </a:lnSpc>
          <a:spcBef>
            <a:spcPct val="0"/>
          </a:spcBef>
          <a:spcAft>
            <a:spcPct val="0"/>
          </a:spcAft>
          <a:buClrTx/>
          <a:buSzTx/>
          <a:buFontTx/>
          <a:buNone/>
          <a:tabLst/>
          <a:defRPr kumimoji="0" lang="sv-SE" sz="1800" b="1" i="0" u="none" strike="noStrike" cap="none" normalizeH="0" baseline="0">
            <a:ln>
              <a:noFill/>
            </a:ln>
            <a:solidFill>
              <a:schemeClr val="tx1"/>
            </a:solidFill>
            <a:effectLst/>
            <a:latin typeface="Arial" charset="0"/>
          </a:defRPr>
        </a:defPPr>
      </a:lstStyle>
    </a:lnDef>
    <a:txDef>
      <a:spPr>
        <a:noFill/>
      </a:spPr>
      <a:bodyPr wrap="none" rtlCol="0">
        <a:spAutoFit/>
      </a:bodyPr>
      <a:lstStyle>
        <a:defPPr>
          <a:defRPr sz="1200" b="0" dirty="0" err="1" smtClean="0">
            <a:solidFill>
              <a:schemeClr val="tx2"/>
            </a:solidFill>
          </a:defRPr>
        </a:defPPr>
      </a:lstStyle>
    </a:txDef>
  </a:objectDefaults>
  <a:extraClrSchemeLst>
    <a:extraClrScheme>
      <a:clrScheme name="Standardformgiv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formgiv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formgiv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formgiv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formgiv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formgiv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formgiv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formgiv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formgivning 13">
        <a:dk1>
          <a:srgbClr val="000000"/>
        </a:dk1>
        <a:lt1>
          <a:srgbClr val="FFFFFF"/>
        </a:lt1>
        <a:dk2>
          <a:srgbClr val="000000"/>
        </a:dk2>
        <a:lt2>
          <a:srgbClr val="808080"/>
        </a:lt2>
        <a:accent1>
          <a:srgbClr val="996633"/>
        </a:accent1>
        <a:accent2>
          <a:srgbClr val="C4BC9C"/>
        </a:accent2>
        <a:accent3>
          <a:srgbClr val="FFFFFF"/>
        </a:accent3>
        <a:accent4>
          <a:srgbClr val="000000"/>
        </a:accent4>
        <a:accent5>
          <a:srgbClr val="CAB8AD"/>
        </a:accent5>
        <a:accent6>
          <a:srgbClr val="B1AA8D"/>
        </a:accent6>
        <a:hlink>
          <a:srgbClr val="EB730F"/>
        </a:hlink>
        <a:folHlink>
          <a:srgbClr val="0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LU_PPT-mall_2012_SV_120620.potx</Template>
  <TotalTime>14636</TotalTime>
  <Words>1476</Words>
  <Application>Microsoft Macintosh PowerPoint</Application>
  <PresentationFormat>On-screen Show (4:3)</PresentationFormat>
  <Paragraphs>230</Paragraphs>
  <Slides>50</Slides>
  <Notes>28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LU mall 2012 sltg</vt:lpstr>
      <vt:lpstr>MAMN25 Konceptfas 2</vt:lpstr>
      <vt:lpstr>Gallup-undersökning</vt:lpstr>
      <vt:lpstr>Kort repetition</vt:lpstr>
      <vt:lpstr>Användarcentrerad design</vt:lpstr>
      <vt:lpstr>Hur samla in data och utvärdera förslag?</vt:lpstr>
      <vt:lpstr>Hur samla in data och utvärdera förslag?</vt:lpstr>
      <vt:lpstr>Dålig data och felaktiga slutsatser</vt:lpstr>
      <vt:lpstr>Dålig data och felaktiga slutsatser</vt:lpstr>
      <vt:lpstr>Dålig data och felaktiga slutsatser</vt:lpstr>
      <vt:lpstr>Dålig data och felaktiga slutsatser</vt:lpstr>
      <vt:lpstr>Konceptfas 2</vt:lpstr>
      <vt:lpstr>Konceptfas 2</vt:lpstr>
      <vt:lpstr>Koncept</vt:lpstr>
      <vt:lpstr>Designkoncept</vt:lpstr>
      <vt:lpstr>Ett designkoncept</vt:lpstr>
      <vt:lpstr>Konceptets specifikation</vt:lpstr>
      <vt:lpstr>Sammanfatta undersökning</vt:lpstr>
      <vt:lpstr>Effektmål</vt:lpstr>
      <vt:lpstr>Exempel - Navmem</vt:lpstr>
      <vt:lpstr>Brukskvaliteter och/eller UX-attribut</vt:lpstr>
      <vt:lpstr>Exempel - Navmem</vt:lpstr>
      <vt:lpstr>Generera idéer</vt:lpstr>
      <vt:lpstr>Brainstorming</vt:lpstr>
      <vt:lpstr>En bra metod (Jones, 1992)</vt:lpstr>
      <vt:lpstr>Affinitets-diagram</vt:lpstr>
      <vt:lpstr>Metod 635 eller Brain-writing</vt:lpstr>
      <vt:lpstr>Funktionsdriven divergens</vt:lpstr>
      <vt:lpstr>Body storming</vt:lpstr>
      <vt:lpstr>Exempel</vt:lpstr>
      <vt:lpstr>Body storming</vt:lpstr>
      <vt:lpstr>Bodystorming</vt:lpstr>
      <vt:lpstr>Jeff Hawking, PalmPilot</vt:lpstr>
      <vt:lpstr>Vad tjänade Jeff på detta?</vt:lpstr>
      <vt:lpstr>PowerPoint Presentation</vt:lpstr>
      <vt:lpstr>Kommunicera koncept</vt:lpstr>
      <vt:lpstr>Scenarios</vt:lpstr>
      <vt:lpstr>Scenarios</vt:lpstr>
      <vt:lpstr>Storyboarding</vt:lpstr>
      <vt:lpstr>Storyboarding</vt:lpstr>
      <vt:lpstr>Storyboards…</vt:lpstr>
      <vt:lpstr>Men jag kan ju inte rita!</vt:lpstr>
      <vt:lpstr>Exempel: Navmem</vt:lpstr>
      <vt:lpstr>Övning</vt:lpstr>
      <vt:lpstr>Personas</vt:lpstr>
      <vt:lpstr>Personas</vt:lpstr>
      <vt:lpstr>Personas</vt:lpstr>
      <vt:lpstr>Personas</vt:lpstr>
      <vt:lpstr>Personas</vt:lpstr>
      <vt:lpstr>Personas</vt:lpstr>
      <vt:lpstr>PowerPoint Presentation</vt:lpstr>
    </vt:vector>
  </TitlesOfParts>
  <Company>Design Sciences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Grundläggande teori för användargränssnitt,del 2</dc:title>
  <dc:creator>Mattias Wallergård</dc:creator>
  <cp:lastModifiedBy>Kirre Rassmus Gröhn</cp:lastModifiedBy>
  <cp:revision>224</cp:revision>
  <cp:lastPrinted>2014-09-29T18:53:39Z</cp:lastPrinted>
  <dcterms:created xsi:type="dcterms:W3CDTF">2012-01-16T08:30:01Z</dcterms:created>
  <dcterms:modified xsi:type="dcterms:W3CDTF">2015-09-08T14:26:42Z</dcterms:modified>
</cp:coreProperties>
</file>